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0" r:id="rId8"/>
    <p:sldId id="264" r:id="rId9"/>
    <p:sldId id="268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BE3FC-E54B-A78B-7650-D07257C0D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10F0BB-35F1-E7F8-D842-66D158E97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463B7F-AB70-CE4B-DD8D-19F6E0BBA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40D346-3569-266E-9C41-6EC1099B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303029-7B88-F9E6-AC91-18A079E0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76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EF047-9F31-66B7-1B1E-0434745F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14DA29-6EE7-6BE4-323D-D2AF132B0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E089A2-B072-0B9D-BE34-F282B804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74270A-FA82-09F8-09F7-938F8B21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DB1AE-4D29-3BCB-319E-304C24F3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90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C7716B-7E17-3FA2-46EB-0A3DFB188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8EF679-B017-41F6-6541-37B830DCB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BAF1D3-7746-4D43-DDB7-F6A87A94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A70290-7EA2-25EB-75D4-1CC1F716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DF779C-8FE1-B62D-DC5C-1DB8289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78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44354-1A19-60CA-F801-1BF5487E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50429C-0AEC-45DE-E614-F027049B8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659C1B-86CF-603C-5B7B-5C21A311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1B085A-DF72-CAF8-8CB8-17FD05CC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359F85-BD4E-330B-0DC1-C4154CE8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09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30C09-4449-4E12-8347-EE2D9ED3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45A8B6-CE8E-ADB9-1D55-89B04B05B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40B85F-29F4-FC1B-BA2A-8A72932E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D2440A-83CC-8E1D-FC70-CE36E4F3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5EAD27-AAAB-7CCB-1566-0A9A0FC9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8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7A52B-830F-ECF5-C416-06DAD4D40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F84BD6-8397-7D94-F427-06D602122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0A2BF0-98DB-F05B-CC44-E4963BCB2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B5A895-4FC7-C3D7-5E3F-5B03296FA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5FDA1C-7C14-1DB0-3C09-8C528285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85105A-90AA-B021-8F9C-C3416112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08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3933B-9DAA-83F1-1CF4-E800C3AF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82C1D8-621E-0C97-1350-5D1C660C6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4F65B0-7B38-1E75-7670-AFF9669A1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CAD7EA-C20B-FCD9-11E0-067878400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1D2A63-2F6D-4C9F-2CA4-1C200D86D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C2FA2E7-5F5B-9882-6364-38C1B5B4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D8521D3-A3A2-DB6A-FC8A-F9663987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7911832-C2A1-85D7-C16F-6D28B90A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47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0D022-3E03-EC66-168D-FB727DD2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5E85EA4-64F7-74AD-5DC3-09230C83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4E0FCA9-990E-6E7A-D959-990692B6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EF6BF9-0429-2D6B-2C86-57ECA279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26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847D5A-FA7C-3A93-7530-80AA7BA4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6CFC40D-AAC8-A1A4-FE48-8B4ADE81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18373F-E04E-2A9F-AAFB-24ADF26C7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9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FFF1B-70DE-37A5-B85E-319AE68C1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2BEA8A-1883-E641-41D0-60E6ACE52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BCCE81-F1F6-BDBD-4068-C7B323732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F932B6-0743-A25E-9040-99E7BD11A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84B805-BB36-1F3B-42BC-D4C17AC4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12690E-F960-1EF1-5C2A-4943D990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11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72F20-E463-4FE1-E81B-AA2AC50D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626B92E-F5AB-3298-573C-7992E2F70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79B61E-4621-833E-7A15-FAA4E3CCE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D4A4E7-AB3D-060D-BA53-F5BB3B3E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6633CD-4236-C2FA-5AD4-BE5E892B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BBBFDC-896D-084B-7ED2-4D5E519D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12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B99CF4E-51E8-2478-5257-6C25618E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7E61D1-CCF0-032D-8F5A-AD8D95409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100F8D-9C74-AD1E-3E42-A55109D1D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01555-9EAE-4154-A8D9-11107DB76976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E82ADC-C943-DE83-BECD-BFBACA12A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F9BFE8-51CB-2EFA-1A23-5F15D5A31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35035-94AA-4B69-ADE5-7B24F5910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21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conarq/pt-br/acesso-a-informacao/QuadroPE_GT_INTEGRAO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venancio@eci.ufmg.b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44D17-3475-C274-4C40-B32B4F2F9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7752"/>
            <a:ext cx="9144000" cy="230663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REDE NACIONAL DE ARQUIVOS</a:t>
            </a:r>
            <a:br>
              <a:rPr lang="pt-BR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GT-INTEGRAÇÃO - CONARQ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93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9C557-5A75-7B9F-06BA-3779E2B3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Subprojeto 2.1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95C002-1DE1-A616-C70F-093A5C678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303"/>
            <a:ext cx="10515600" cy="435133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“Estímulo à articulação em redes das instituições arquivísticas nos estados, de forma a fortalecer o modelo federativo”.</a:t>
            </a:r>
          </a:p>
          <a:p>
            <a:endParaRPr lang="pt-BR" dirty="0"/>
          </a:p>
          <a:p>
            <a:r>
              <a:rPr lang="pt-BR" dirty="0"/>
              <a:t>Não avançou por falta de acordo em torno da definição de “autoridade arquivística”.</a:t>
            </a:r>
          </a:p>
          <a:p>
            <a:endParaRPr lang="pt-BR" dirty="0"/>
          </a:p>
          <a:p>
            <a:r>
              <a:rPr lang="pt-BR" dirty="0"/>
              <a:t>Não avançou por falta de acordo em torno da definição de “rede” e “sistema”.</a:t>
            </a:r>
          </a:p>
        </p:txBody>
      </p:sp>
    </p:spTree>
    <p:extLst>
      <p:ext uri="{BB962C8B-B14F-4D97-AF65-F5344CB8AC3E}">
        <p14:creationId xmlns:p14="http://schemas.microsoft.com/office/powerpoint/2010/main" val="388762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5A02-D807-0151-7684-463C8ECC3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Subprojeto 2.2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D1A0D8-D7B7-1FE0-DFD5-1A2A3B476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“Articulação com órgãos públicos formuladores de políticas nacionais nas áreas de educação, cultura, ciência &amp; tecnologia e tecnologias da informação”.</a:t>
            </a:r>
          </a:p>
          <a:p>
            <a:endParaRPr lang="pt-BR" dirty="0"/>
          </a:p>
          <a:p>
            <a:r>
              <a:rPr lang="pt-BR" dirty="0"/>
              <a:t>Não avançou por falta de acordo em torno da definição de “autoridade arquivística”.</a:t>
            </a:r>
          </a:p>
          <a:p>
            <a:endParaRPr lang="pt-BR" dirty="0"/>
          </a:p>
          <a:p>
            <a:r>
              <a:rPr lang="pt-BR" dirty="0"/>
              <a:t>Não avançou por falta de acordo em torno da definição de “rede” e “sistema”.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53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F73031B-B0C0-3563-A17D-BB064D497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216" y="272351"/>
            <a:ext cx="4794732" cy="591151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61FB750-D996-FA48-6586-0EAEBD6CB9DE}"/>
              </a:ext>
            </a:extLst>
          </p:cNvPr>
          <p:cNvSpPr txBox="1"/>
          <p:nvPr/>
        </p:nvSpPr>
        <p:spPr>
          <a:xfrm>
            <a:off x="1641893" y="6216317"/>
            <a:ext cx="87356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https://www.gov.br/conarq/pt-br/acesso-a-informacao/QuadroPE_GT_INTEGRAO.pdf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2751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B7FF65A-3F8A-43FB-5D79-92F4EA2E03DE}"/>
              </a:ext>
            </a:extLst>
          </p:cNvPr>
          <p:cNvSpPr txBox="1"/>
          <p:nvPr/>
        </p:nvSpPr>
        <p:spPr>
          <a:xfrm>
            <a:off x="4669048" y="3028890"/>
            <a:ext cx="251675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/>
              <a:t>Obrigado!</a:t>
            </a:r>
          </a:p>
          <a:p>
            <a:r>
              <a:rPr lang="pt-BR" dirty="0">
                <a:hlinkClick r:id="rId2"/>
              </a:rPr>
              <a:t>rvenancio@eci.ufmg.br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654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17A09-D6AA-FBC0-5A88-23F94EF51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Renato Venancio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86B037-0AC9-CA59-7F12-1182E704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Suplente de Beatriz </a:t>
            </a:r>
            <a:r>
              <a:rPr lang="pt-BR" dirty="0" err="1"/>
              <a:t>Kushnir</a:t>
            </a:r>
            <a:r>
              <a:rPr lang="pt-BR" dirty="0"/>
              <a:t>, titular no </a:t>
            </a:r>
            <a:r>
              <a:rPr lang="pt-BR" dirty="0" err="1"/>
              <a:t>Conarq</a:t>
            </a:r>
            <a:r>
              <a:rPr lang="pt-BR" dirty="0"/>
              <a:t> representando a Associação Nacional de História (ANPUH).</a:t>
            </a:r>
          </a:p>
          <a:p>
            <a:endParaRPr lang="pt-BR" dirty="0"/>
          </a:p>
          <a:p>
            <a:r>
              <a:rPr lang="pt-BR" dirty="0"/>
              <a:t>Participante do </a:t>
            </a:r>
            <a:r>
              <a:rPr lang="pt-BR" b="1" dirty="0"/>
              <a:t>Grupo de Trabalho (GT) – Integração</a:t>
            </a:r>
            <a:r>
              <a:rPr lang="pt-BR" dirty="0"/>
              <a:t>, previsto no Planejamento Estratégico do </a:t>
            </a:r>
            <a:r>
              <a:rPr lang="pt-BR" dirty="0" err="1"/>
              <a:t>Conarq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/>
              <a:t>GT Integração: eu, três arquivistas e um arquivista – uma das arquivistas representante a Coordenação-geral de Apoio ao Conselho Nacional de Arquivos e é a moderadora do grupo. </a:t>
            </a:r>
          </a:p>
        </p:txBody>
      </p:sp>
    </p:spTree>
    <p:extLst>
      <p:ext uri="{BB962C8B-B14F-4D97-AF65-F5344CB8AC3E}">
        <p14:creationId xmlns:p14="http://schemas.microsoft.com/office/powerpoint/2010/main" val="23435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2ECDA-87A3-B8CA-4C77-59C0B662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Estratégico do CONARQ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BC9C23-EE99-BA5D-8F0B-ABB2F9873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O Ministério da Justiça e Segurança Pública confirmou o Planejamento Estratégico do Conselho Nacional de Arquivos (</a:t>
            </a:r>
            <a:r>
              <a:rPr lang="pt-BR" dirty="0" err="1"/>
              <a:t>Conarq</a:t>
            </a:r>
            <a:r>
              <a:rPr lang="pt-BR" dirty="0"/>
              <a:t>), após a verificação de seu alinhamento com o planejamento estratégico do ministério e o Planejamento Estratégico Setorial do Arquivo Nacional, órgão a que o colegiado é vinculado.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planejamento apresenta um quadro de propostas, para o período de 2021 a 2023, sobre como investir na sensibilização de gestores administrativos e na institucionalização de arquivos; estimular a capacitação técnica e política de pessoal, em colaboração com universidades; premiar as boas práticas de atendimento nos arquivos; rever e atualizar a legislação, aprimorando os mecanismos de controle de seu cumprimento; estimular a criação de redes de colaboração entre os arquivos dos vários níveis; fortalecer o </a:t>
            </a:r>
            <a:r>
              <a:rPr lang="pt-BR" dirty="0" err="1"/>
              <a:t>Conarq</a:t>
            </a:r>
            <a:r>
              <a:rPr lang="pt-BR" dirty="0"/>
              <a:t> e investir na sua atuação efetiva e na sua comunicação permanente com a comunidade arquivística.</a:t>
            </a:r>
          </a:p>
        </p:txBody>
      </p:sp>
    </p:spTree>
    <p:extLst>
      <p:ext uri="{BB962C8B-B14F-4D97-AF65-F5344CB8AC3E}">
        <p14:creationId xmlns:p14="http://schemas.microsoft.com/office/powerpoint/2010/main" val="99635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CA8F3-AD22-0CAD-9096-AB690C23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Reuniões do </a:t>
            </a:r>
            <a:r>
              <a:rPr lang="pt-BR" dirty="0" err="1"/>
              <a:t>Conarq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1A86EE-7369-C04B-FF69-7C41940AF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591"/>
            <a:ext cx="10515600" cy="435133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Três reuniões anuais</a:t>
            </a:r>
          </a:p>
          <a:p>
            <a:endParaRPr lang="pt-BR" dirty="0"/>
          </a:p>
          <a:p>
            <a:r>
              <a:rPr lang="pt-BR" dirty="0"/>
              <a:t>Reuniões extraordinárias</a:t>
            </a:r>
          </a:p>
          <a:p>
            <a:endParaRPr lang="pt-BR" dirty="0"/>
          </a:p>
          <a:p>
            <a:r>
              <a:rPr lang="pt-BR" dirty="0"/>
              <a:t>A maior parte das atividades foi transferida para os </a:t>
            </a:r>
            <a:r>
              <a:rPr lang="pt-BR" dirty="0" err="1"/>
              <a:t>GTs</a:t>
            </a:r>
            <a:endParaRPr lang="pt-BR" dirty="0"/>
          </a:p>
          <a:p>
            <a:endParaRPr lang="pt-BR" dirty="0"/>
          </a:p>
          <a:p>
            <a:r>
              <a:rPr lang="pt-BR" dirty="0"/>
              <a:t>Nos </a:t>
            </a:r>
            <a:r>
              <a:rPr lang="pt-BR" dirty="0" err="1"/>
              <a:t>GTs</a:t>
            </a:r>
            <a:r>
              <a:rPr lang="pt-BR" dirty="0"/>
              <a:t> estão previstas ações do </a:t>
            </a:r>
            <a:r>
              <a:rPr lang="pt-BR" dirty="0" err="1"/>
              <a:t>Conarq</a:t>
            </a:r>
            <a:r>
              <a:rPr lang="pt-BR" dirty="0"/>
              <a:t> e dos Conselheiros</a:t>
            </a:r>
          </a:p>
        </p:txBody>
      </p:sp>
    </p:spTree>
    <p:extLst>
      <p:ext uri="{BB962C8B-B14F-4D97-AF65-F5344CB8AC3E}">
        <p14:creationId xmlns:p14="http://schemas.microsoft.com/office/powerpoint/2010/main" val="128013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7D9E8-CAAC-797F-AD03-9D36D4CA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Grupos de Trabalho - </a:t>
            </a:r>
            <a:r>
              <a:rPr lang="pt-BR" dirty="0" err="1"/>
              <a:t>GTs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3A7D2A-F0B5-52E1-076A-D9353CE12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endParaRPr lang="pt-BR" dirty="0"/>
          </a:p>
          <a:p>
            <a:r>
              <a:rPr lang="pt-BR" b="1" dirty="0"/>
              <a:t>GT Diagnóstico</a:t>
            </a:r>
            <a:r>
              <a:rPr lang="pt-BR" dirty="0"/>
              <a:t>: diagnóstico da situação dos arquivos e difusão de informações</a:t>
            </a:r>
          </a:p>
          <a:p>
            <a:r>
              <a:rPr lang="pt-BR" b="1" dirty="0"/>
              <a:t>GT Institucionalização</a:t>
            </a:r>
            <a:r>
              <a:rPr lang="pt-BR" dirty="0"/>
              <a:t>: institucionalização de arquivos públicos com definição de políticas públicas na área.</a:t>
            </a:r>
          </a:p>
          <a:p>
            <a:r>
              <a:rPr lang="pt-BR" b="1" dirty="0"/>
              <a:t>GT Revisão Normativa</a:t>
            </a:r>
            <a:r>
              <a:rPr lang="pt-BR" dirty="0"/>
              <a:t>: aperfeiçoamento da legislação arquivística e avaliação da legislação correlata</a:t>
            </a:r>
          </a:p>
          <a:p>
            <a:r>
              <a:rPr lang="pt-BR" b="1" dirty="0"/>
              <a:t>GT Integração</a:t>
            </a:r>
            <a:r>
              <a:rPr lang="pt-BR" dirty="0"/>
              <a:t>:  aprimoramento dos mecanismos que garantem ao </a:t>
            </a:r>
            <a:r>
              <a:rPr lang="pt-BR" dirty="0" err="1"/>
              <a:t>Conarq</a:t>
            </a:r>
            <a:r>
              <a:rPr lang="pt-BR" dirty="0"/>
              <a:t> autonomia e capacidade de atuação política </a:t>
            </a:r>
          </a:p>
        </p:txBody>
      </p:sp>
    </p:spTree>
    <p:extLst>
      <p:ext uri="{BB962C8B-B14F-4D97-AF65-F5344CB8AC3E}">
        <p14:creationId xmlns:p14="http://schemas.microsoft.com/office/powerpoint/2010/main" val="112249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2F78E-4A25-E20C-350D-35759AF1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Grupos de Trabalho - </a:t>
            </a:r>
            <a:r>
              <a:rPr lang="pt-BR" dirty="0" err="1"/>
              <a:t>GTs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B55EF5-08FC-C6EF-E651-3728D0816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GT Capacitação</a:t>
            </a:r>
            <a:r>
              <a:rPr lang="pt-BR" dirty="0"/>
              <a:t>: apoio à elaboração de estratégias, ações e projetos de formação, capacitação e desenvolvimento de pessoal na área de arquivos</a:t>
            </a:r>
          </a:p>
          <a:p>
            <a:r>
              <a:rPr lang="pt-BR" b="1" dirty="0"/>
              <a:t>GT Comunicação: </a:t>
            </a:r>
            <a:r>
              <a:rPr lang="pt-BR" dirty="0"/>
              <a:t>Aprimoramento e intensificação da relação com os usuários e a sociedade em geral.</a:t>
            </a:r>
          </a:p>
          <a:p>
            <a:endParaRPr lang="pt-BR" dirty="0"/>
          </a:p>
          <a:p>
            <a:pPr lvl="3"/>
            <a:r>
              <a:rPr lang="pt-BR" sz="3200" dirty="0"/>
              <a:t>Capacitação dos </a:t>
            </a:r>
            <a:r>
              <a:rPr lang="pt-BR" sz="3200" dirty="0" err="1"/>
              <a:t>GTs</a:t>
            </a:r>
            <a:r>
              <a:rPr lang="pt-BR" sz="3200" dirty="0"/>
              <a:t> – Oficinas/Aulas da Escola Nacional de Administração Pública – 22 encontros com três horas de duração. Total: 66 horas</a:t>
            </a:r>
          </a:p>
        </p:txBody>
      </p:sp>
    </p:spTree>
    <p:extLst>
      <p:ext uri="{BB962C8B-B14F-4D97-AF65-F5344CB8AC3E}">
        <p14:creationId xmlns:p14="http://schemas.microsoft.com/office/powerpoint/2010/main" val="127016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E1295-7AF1-573E-53D2-58454905D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Quais as atribuições do GT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97736F-E866-6D46-E5CE-5D8D88F0D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Elaborar os procedimentos de implementação do Planejamento Estratégico;</a:t>
            </a:r>
          </a:p>
          <a:p>
            <a:endParaRPr lang="pt-BR" dirty="0"/>
          </a:p>
          <a:p>
            <a:r>
              <a:rPr lang="pt-BR" dirty="0"/>
              <a:t>Elaborar a Pauta da II Conferência Nacional de Arquivos, 2023.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78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73473F8-1BCD-521F-42C2-E0C320E5D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33D2E28-8CE2-6B67-AB11-A02521E52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203" y="0"/>
            <a:ext cx="9641593" cy="6858000"/>
          </a:xfrm>
          <a:prstGeom prst="rect">
            <a:avLst/>
          </a:prstGeom>
        </p:spPr>
      </p:pic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CDC7F340-6789-D061-3257-1AF50E9F7E1E}"/>
              </a:ext>
            </a:extLst>
          </p:cNvPr>
          <p:cNvSpPr/>
          <p:nvPr/>
        </p:nvSpPr>
        <p:spPr>
          <a:xfrm>
            <a:off x="8811491" y="3234644"/>
            <a:ext cx="535709" cy="581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Baixo 8">
            <a:extLst>
              <a:ext uri="{FF2B5EF4-FFF2-40B4-BE49-F238E27FC236}">
                <a16:creationId xmlns:a16="http://schemas.microsoft.com/office/drawing/2014/main" id="{C2DD3DEB-28B1-6847-FFFA-6C02493A4503}"/>
              </a:ext>
            </a:extLst>
          </p:cNvPr>
          <p:cNvSpPr/>
          <p:nvPr/>
        </p:nvSpPr>
        <p:spPr>
          <a:xfrm>
            <a:off x="8811491" y="4154794"/>
            <a:ext cx="535709" cy="581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30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7E6A14E-62B5-85C2-3204-1AF3851A0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69" y="643466"/>
            <a:ext cx="10561262" cy="557106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2055504-BF55-C6DE-DC13-D145D2225642}"/>
              </a:ext>
            </a:extLst>
          </p:cNvPr>
          <p:cNvSpPr txBox="1"/>
          <p:nvPr/>
        </p:nvSpPr>
        <p:spPr>
          <a:xfrm>
            <a:off x="1061049" y="6214533"/>
            <a:ext cx="91181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OBS: </a:t>
            </a:r>
            <a:r>
              <a:rPr lang="pt-BR" sz="1400" b="1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Coaco</a:t>
            </a:r>
            <a:r>
              <a:rPr lang="pt-BR" sz="14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pt-BR" sz="1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Coordenador-geral de Apoio ao Conselho </a:t>
            </a:r>
            <a:r>
              <a:rPr lang="pt-BR" sz="14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Nacional</a:t>
            </a:r>
            <a:r>
              <a:rPr lang="pt-BR" sz="1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de </a:t>
            </a:r>
            <a:r>
              <a:rPr lang="pt-BR" sz="14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Arquivos.</a:t>
            </a:r>
            <a:r>
              <a:rPr lang="pt-BR" sz="1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193096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574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Tema do Office</vt:lpstr>
      <vt:lpstr>REDE NACIONAL DE ARQUIVOS GT-INTEGRAÇÃO - CONARQ </vt:lpstr>
      <vt:lpstr>Renato Venancio</vt:lpstr>
      <vt:lpstr>Planejamento Estratégico do CONARQ</vt:lpstr>
      <vt:lpstr>Reuniões do Conarq</vt:lpstr>
      <vt:lpstr>Grupos de Trabalho - GTs</vt:lpstr>
      <vt:lpstr>Grupos de Trabalho - GTs</vt:lpstr>
      <vt:lpstr>Quais as atribuições do GT</vt:lpstr>
      <vt:lpstr>Apresentação do PowerPoint</vt:lpstr>
      <vt:lpstr>Apresentação do PowerPoint</vt:lpstr>
      <vt:lpstr>Subprojeto 2.1 </vt:lpstr>
      <vt:lpstr>Subprojeto 2.2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 NACIONAL DE ARQUIVOS GT-INTEGRAÇÃO - CONARQ </dc:title>
  <dc:creator>Renato Venancio</dc:creator>
  <cp:lastModifiedBy>Renato Venancio</cp:lastModifiedBy>
  <cp:revision>5</cp:revision>
  <dcterms:created xsi:type="dcterms:W3CDTF">2022-10-24T18:00:40Z</dcterms:created>
  <dcterms:modified xsi:type="dcterms:W3CDTF">2022-11-29T14:17:30Z</dcterms:modified>
</cp:coreProperties>
</file>