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88" r:id="rId3"/>
    <p:sldId id="289" r:id="rId4"/>
    <p:sldId id="290" r:id="rId5"/>
    <p:sldId id="291" r:id="rId6"/>
    <p:sldId id="293" r:id="rId7"/>
    <p:sldId id="294" r:id="rId8"/>
    <p:sldId id="292" r:id="rId9"/>
    <p:sldId id="295" r:id="rId10"/>
    <p:sldId id="296" r:id="rId11"/>
    <p:sldId id="297" r:id="rId12"/>
    <p:sldId id="298" r:id="rId13"/>
    <p:sldId id="299" r:id="rId14"/>
    <p:sldId id="277" r:id="rId15"/>
    <p:sldId id="279" r:id="rId16"/>
    <p:sldId id="280" r:id="rId17"/>
    <p:sldId id="300" r:id="rId18"/>
    <p:sldId id="302" r:id="rId19"/>
    <p:sldId id="303" r:id="rId20"/>
    <p:sldId id="28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120"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509A250-FF31-4206-8172-F9D3106AACB1}" type="datetimeFigureOut">
              <a:rPr lang="en-US" dirty="0"/>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09A250-FF31-4206-8172-F9D3106AACB1}"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a:t>Clique para editar o título Mestre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a:t>Clique para editar os estilos de texto Mestres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09A250-FF31-4206-8172-F9D3106AACB1}"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09A250-FF31-4206-8172-F9D3106AACB1}"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796027F-7875-4030-9381-8BD8C4F21935}" type="datetimeFigureOut">
              <a:rPr lang="en-US" dirty="0"/>
              <a:t>5/13/2022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5/13/2022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5/13/2022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7" name="Date Placeholder 4"/>
          <p:cNvSpPr>
            <a:spLocks noGrp="1"/>
          </p:cNvSpPr>
          <p:nvPr>
            <p:ph type="dt" sz="half" idx="10"/>
          </p:nvPr>
        </p:nvSpPr>
        <p:spPr/>
        <p:txBody>
          <a:bodyPr/>
          <a:lstStyle/>
          <a:p>
            <a:fld id="{4509A250-FF31-4206-8172-F9D3106AACB1}" type="datetimeFigureOut">
              <a:rPr lang="en-US" dirty="0"/>
              <a:t>5/13/2022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509A250-FF31-4206-8172-F9D3106AACB1}" type="datetimeFigureOut">
              <a:rPr lang="en-US" dirty="0"/>
              <a:t>5/13/2022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5/13/2022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lanalto.gov.br/ccivil_03/_ato2019-2022/2019/lei/L13874.htm" TargetMode="External"/><Relationship Id="rId2" Type="http://schemas.openxmlformats.org/officeDocument/2006/relationships/hyperlink" Target="https://www.planalto.gov.br/ccivil_03/_ato2019-2022/2020/decreto/d10278.htm" TargetMode="External"/><Relationship Id="rId1" Type="http://schemas.openxmlformats.org/officeDocument/2006/relationships/slideLayout" Target="../slideLayouts/slideLayout2.xml"/><Relationship Id="rId4" Type="http://schemas.openxmlformats.org/officeDocument/2006/relationships/hyperlink" Target="http://conarq.gov.br/images/publicacoes_textos/Recomendacoes_digitalizacao_completa.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 xmlns:a16="http://schemas.microsoft.com/office/drawing/2014/main" id="{36524F1D-E671-4230-8C6F-B49880064EC8}"/>
              </a:ext>
            </a:extLst>
          </p:cNvPr>
          <p:cNvSpPr>
            <a:spLocks noGrp="1"/>
          </p:cNvSpPr>
          <p:nvPr>
            <p:ph type="body" idx="1"/>
          </p:nvPr>
        </p:nvSpPr>
        <p:spPr>
          <a:xfrm>
            <a:off x="1154955" y="4777380"/>
            <a:ext cx="6974911" cy="861420"/>
          </a:xfrm>
        </p:spPr>
        <p:txBody>
          <a:bodyPr vert="horz" lIns="91440" tIns="45720" rIns="91440" bIns="45720" rtlCol="0" anchor="t">
            <a:normAutofit/>
          </a:bodyPr>
          <a:lstStyle/>
          <a:p>
            <a:endParaRPr lang="en-US" sz="2000" b="0" i="0" kern="1200" cap="all">
              <a:solidFill>
                <a:schemeClr val="tx1">
                  <a:lumMod val="85000"/>
                  <a:lumOff val="15000"/>
                </a:schemeClr>
              </a:solidFill>
              <a:latin typeface="+mj-lt"/>
              <a:ea typeface="+mj-ea"/>
              <a:cs typeface="+mj-cs"/>
            </a:endParaRPr>
          </a:p>
        </p:txBody>
      </p:sp>
      <p:sp>
        <p:nvSpPr>
          <p:cNvPr id="2" name="Título 1">
            <a:extLst>
              <a:ext uri="{FF2B5EF4-FFF2-40B4-BE49-F238E27FC236}">
                <a16:creationId xmlns="" xmlns:a16="http://schemas.microsoft.com/office/drawing/2014/main" id="{B1C6B2C5-71B7-4537-9A4C-6DC4B4BDEB52}"/>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Decreto 10.278/2020</a:t>
            </a:r>
          </a:p>
        </p:txBody>
      </p:sp>
    </p:spTree>
    <p:extLst>
      <p:ext uri="{BB962C8B-B14F-4D97-AF65-F5344CB8AC3E}">
        <p14:creationId xmlns:p14="http://schemas.microsoft.com/office/powerpoint/2010/main" val="1570596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C6B2C5-71B7-4537-9A4C-6DC4B4BDEB52}"/>
              </a:ext>
            </a:extLst>
          </p:cNvPr>
          <p:cNvSpPr>
            <a:spLocks noGrp="1"/>
          </p:cNvSpPr>
          <p:nvPr>
            <p:ph type="title"/>
          </p:nvPr>
        </p:nvSpPr>
        <p:spPr/>
        <p:txBody>
          <a:bodyPr vert="horz" lIns="91440" tIns="45720" rIns="91440" bIns="45720" rtlCol="0" anchor="b">
            <a:normAutofit/>
          </a:bodyPr>
          <a:lstStyle/>
          <a:p>
            <a:r>
              <a:rPr lang="en-US" sz="4800" dirty="0" smtClean="0"/>
              <a:t>O </a:t>
            </a:r>
            <a:r>
              <a:rPr lang="en-US" sz="4800" dirty="0" err="1" smtClean="0"/>
              <a:t>Decreto</a:t>
            </a:r>
            <a:r>
              <a:rPr lang="en-US" sz="4800" dirty="0" smtClean="0"/>
              <a:t> 10.278/2020</a:t>
            </a:r>
            <a:endParaRPr lang="en-US" sz="7200" b="0" i="0" kern="1200" dirty="0">
              <a:solidFill>
                <a:schemeClr val="tx2"/>
              </a:solidFill>
              <a:latin typeface="+mj-lt"/>
              <a:ea typeface="+mj-ea"/>
              <a:cs typeface="+mj-cs"/>
            </a:endParaRPr>
          </a:p>
        </p:txBody>
      </p:sp>
      <p:sp>
        <p:nvSpPr>
          <p:cNvPr id="3" name="Espaço Reservado para Conteúdo 2"/>
          <p:cNvSpPr>
            <a:spLocks noGrp="1"/>
          </p:cNvSpPr>
          <p:nvPr>
            <p:ph idx="1"/>
          </p:nvPr>
        </p:nvSpPr>
        <p:spPr>
          <a:xfrm>
            <a:off x="1103312" y="2052918"/>
            <a:ext cx="8946541" cy="4470712"/>
          </a:xfrm>
        </p:spPr>
        <p:txBody>
          <a:bodyPr>
            <a:normAutofit/>
          </a:bodyPr>
          <a:lstStyle/>
          <a:p>
            <a:pPr marL="0" indent="0">
              <a:buNone/>
            </a:pPr>
            <a:r>
              <a:rPr lang="pt-BR" sz="2400" dirty="0"/>
              <a:t> </a:t>
            </a:r>
            <a:r>
              <a:rPr lang="pt-BR" sz="2400" b="1" dirty="0"/>
              <a:t>Requisito na digitalização entre particulares</a:t>
            </a:r>
            <a:endParaRPr lang="pt-BR" sz="2400" dirty="0"/>
          </a:p>
          <a:p>
            <a:pPr marL="0" indent="0">
              <a:buNone/>
            </a:pPr>
            <a:r>
              <a:rPr lang="pt-BR" sz="2400" dirty="0"/>
              <a:t>     Art. 6º Na hipótese de documento que envolva relações entre particulares, qualquer meio de comprovação da autoria, da integridade e, se necessário, da confidencialidade de documentos digitalizados será válido, desde que escolhido de comum acordo pelas partes ou aceito pela pessoa a quem for oposto o documento.</a:t>
            </a:r>
            <a:br>
              <a:rPr lang="pt-BR" sz="2400" dirty="0"/>
            </a:br>
            <a:r>
              <a:rPr lang="pt-BR" sz="2400" dirty="0"/>
              <a:t>     </a:t>
            </a:r>
            <a:endParaRPr lang="pt-BR" sz="2400" dirty="0"/>
          </a:p>
        </p:txBody>
      </p:sp>
    </p:spTree>
    <p:extLst>
      <p:ext uri="{BB962C8B-B14F-4D97-AF65-F5344CB8AC3E}">
        <p14:creationId xmlns:p14="http://schemas.microsoft.com/office/powerpoint/2010/main" val="423973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C6B2C5-71B7-4537-9A4C-6DC4B4BDEB52}"/>
              </a:ext>
            </a:extLst>
          </p:cNvPr>
          <p:cNvSpPr>
            <a:spLocks noGrp="1"/>
          </p:cNvSpPr>
          <p:nvPr>
            <p:ph type="title"/>
          </p:nvPr>
        </p:nvSpPr>
        <p:spPr/>
        <p:txBody>
          <a:bodyPr vert="horz" lIns="91440" tIns="45720" rIns="91440" bIns="45720" rtlCol="0" anchor="b">
            <a:normAutofit/>
          </a:bodyPr>
          <a:lstStyle/>
          <a:p>
            <a:r>
              <a:rPr lang="en-US" sz="4800" dirty="0" smtClean="0"/>
              <a:t>O </a:t>
            </a:r>
            <a:r>
              <a:rPr lang="en-US" sz="4800" dirty="0" err="1" smtClean="0"/>
              <a:t>Decreto</a:t>
            </a:r>
            <a:r>
              <a:rPr lang="en-US" sz="4800" dirty="0" smtClean="0"/>
              <a:t> 10.278/2020</a:t>
            </a:r>
            <a:endParaRPr lang="en-US" sz="7200" b="0" i="0" kern="1200" dirty="0">
              <a:solidFill>
                <a:schemeClr val="tx2"/>
              </a:solidFill>
              <a:latin typeface="+mj-lt"/>
              <a:ea typeface="+mj-ea"/>
              <a:cs typeface="+mj-cs"/>
            </a:endParaRPr>
          </a:p>
        </p:txBody>
      </p:sp>
      <p:sp>
        <p:nvSpPr>
          <p:cNvPr id="3" name="Espaço Reservado para Conteúdo 2"/>
          <p:cNvSpPr>
            <a:spLocks noGrp="1"/>
          </p:cNvSpPr>
          <p:nvPr>
            <p:ph idx="1"/>
          </p:nvPr>
        </p:nvSpPr>
        <p:spPr>
          <a:xfrm>
            <a:off x="1103312" y="2052918"/>
            <a:ext cx="8946541" cy="4470712"/>
          </a:xfrm>
        </p:spPr>
        <p:txBody>
          <a:bodyPr>
            <a:normAutofit/>
          </a:bodyPr>
          <a:lstStyle/>
          <a:p>
            <a:pPr marL="0" indent="0" algn="just">
              <a:buNone/>
            </a:pPr>
            <a:r>
              <a:rPr lang="pt-BR" sz="2400" dirty="0"/>
              <a:t> </a:t>
            </a:r>
            <a:r>
              <a:rPr lang="pt-BR" sz="2400" b="1" dirty="0">
                <a:latin typeface="Open Sans"/>
              </a:rPr>
              <a:t>Desnecessidade da digitalização</a:t>
            </a:r>
            <a:endParaRPr lang="pt-BR" sz="2400" dirty="0">
              <a:latin typeface="Open Sans"/>
            </a:endParaRPr>
          </a:p>
          <a:p>
            <a:pPr marL="0" indent="0" algn="just">
              <a:buNone/>
            </a:pPr>
            <a:r>
              <a:rPr lang="pt-BR" sz="2400" dirty="0">
                <a:latin typeface="Open Sans"/>
              </a:rPr>
              <a:t>     Art. 7º A digitalização de documentos por pessoas jurídicas de direito público interno será precedida da avaliação dos conjuntos documentais, conforme estabelecido em tabelas de temporalidade e destinação de documentos, de modo a identificar previamente os que devem ser encaminhados para descarte.</a:t>
            </a:r>
          </a:p>
          <a:p>
            <a:pPr marL="0" indent="0">
              <a:buNone/>
            </a:pPr>
            <a:endParaRPr lang="pt-BR" sz="2400" dirty="0"/>
          </a:p>
        </p:txBody>
      </p:sp>
    </p:spTree>
    <p:extLst>
      <p:ext uri="{BB962C8B-B14F-4D97-AF65-F5344CB8AC3E}">
        <p14:creationId xmlns:p14="http://schemas.microsoft.com/office/powerpoint/2010/main" val="370828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C6B2C5-71B7-4537-9A4C-6DC4B4BDEB52}"/>
              </a:ext>
            </a:extLst>
          </p:cNvPr>
          <p:cNvSpPr>
            <a:spLocks noGrp="1"/>
          </p:cNvSpPr>
          <p:nvPr>
            <p:ph type="title"/>
          </p:nvPr>
        </p:nvSpPr>
        <p:spPr/>
        <p:txBody>
          <a:bodyPr vert="horz" lIns="91440" tIns="45720" rIns="91440" bIns="45720" rtlCol="0" anchor="b">
            <a:normAutofit/>
          </a:bodyPr>
          <a:lstStyle/>
          <a:p>
            <a:r>
              <a:rPr lang="en-US" sz="4800" dirty="0" smtClean="0"/>
              <a:t>O </a:t>
            </a:r>
            <a:r>
              <a:rPr lang="en-US" sz="4800" dirty="0" err="1" smtClean="0"/>
              <a:t>Decreto</a:t>
            </a:r>
            <a:r>
              <a:rPr lang="en-US" sz="4800" dirty="0" smtClean="0"/>
              <a:t> 10.278/2020</a:t>
            </a:r>
            <a:endParaRPr lang="en-US" sz="7200" b="0" i="0" kern="1200" dirty="0">
              <a:solidFill>
                <a:schemeClr val="tx2"/>
              </a:solidFill>
              <a:latin typeface="+mj-lt"/>
              <a:ea typeface="+mj-ea"/>
              <a:cs typeface="+mj-cs"/>
            </a:endParaRPr>
          </a:p>
        </p:txBody>
      </p:sp>
      <p:sp>
        <p:nvSpPr>
          <p:cNvPr id="3" name="Espaço Reservado para Conteúdo 2"/>
          <p:cNvSpPr>
            <a:spLocks noGrp="1"/>
          </p:cNvSpPr>
          <p:nvPr>
            <p:ph idx="1"/>
          </p:nvPr>
        </p:nvSpPr>
        <p:spPr>
          <a:xfrm>
            <a:off x="1103312" y="2052918"/>
            <a:ext cx="8946541" cy="4470712"/>
          </a:xfrm>
        </p:spPr>
        <p:txBody>
          <a:bodyPr>
            <a:normAutofit fontScale="85000" lnSpcReduction="20000"/>
          </a:bodyPr>
          <a:lstStyle/>
          <a:p>
            <a:r>
              <a:rPr lang="pt-BR" sz="2400" dirty="0"/>
              <a:t> </a:t>
            </a:r>
            <a:r>
              <a:rPr lang="pt-BR" sz="2400" b="1" dirty="0">
                <a:latin typeface="Open Sans"/>
              </a:rPr>
              <a:t>Responsabilidade pela digitalização</a:t>
            </a:r>
            <a:endParaRPr lang="pt-BR" sz="2400" dirty="0">
              <a:latin typeface="Open Sans"/>
            </a:endParaRPr>
          </a:p>
          <a:p>
            <a:r>
              <a:rPr lang="pt-BR" sz="2400" dirty="0">
                <a:latin typeface="Open Sans"/>
              </a:rPr>
              <a:t>     Art. 8º O processo de digitalização poderá ser realizado pelo possuidor do documento físico ou por terceiros.</a:t>
            </a:r>
            <a:br>
              <a:rPr lang="pt-BR" sz="2400" dirty="0">
                <a:latin typeface="Open Sans"/>
              </a:rPr>
            </a:br>
            <a:r>
              <a:rPr lang="pt-BR" sz="2400" dirty="0">
                <a:latin typeface="Open Sans"/>
              </a:rPr>
              <a:t/>
            </a:r>
            <a:br>
              <a:rPr lang="pt-BR" sz="2400" dirty="0">
                <a:latin typeface="Open Sans"/>
              </a:rPr>
            </a:br>
            <a:r>
              <a:rPr lang="pt-BR" sz="2400" dirty="0">
                <a:latin typeface="Open Sans"/>
              </a:rPr>
              <a:t>     § 1º Cabe ao possuidor do documento físico a responsabilidade perante terceiros pela conformidade do processo de digitalização ao disposto neste Decreto.</a:t>
            </a:r>
            <a:br>
              <a:rPr lang="pt-BR" sz="2400" dirty="0">
                <a:latin typeface="Open Sans"/>
              </a:rPr>
            </a:br>
            <a:r>
              <a:rPr lang="pt-BR" sz="2400" dirty="0">
                <a:latin typeface="Open Sans"/>
              </a:rPr>
              <a:t/>
            </a:r>
            <a:br>
              <a:rPr lang="pt-BR" sz="2400" dirty="0">
                <a:latin typeface="Open Sans"/>
              </a:rPr>
            </a:br>
            <a:r>
              <a:rPr lang="pt-BR" sz="2400" dirty="0">
                <a:latin typeface="Open Sans"/>
              </a:rPr>
              <a:t>     § 2º Na hipótese de contratação de terceiros pela administração pública federal, o instrumento contratual preverá:</a:t>
            </a:r>
            <a:br>
              <a:rPr lang="pt-BR" sz="2400" dirty="0">
                <a:latin typeface="Open Sans"/>
              </a:rPr>
            </a:br>
            <a:r>
              <a:rPr lang="pt-BR" sz="2400" dirty="0">
                <a:latin typeface="Open Sans"/>
              </a:rPr>
              <a:t/>
            </a:r>
            <a:br>
              <a:rPr lang="pt-BR" sz="2400" dirty="0">
                <a:latin typeface="Open Sans"/>
              </a:rPr>
            </a:br>
            <a:r>
              <a:rPr lang="pt-BR" sz="2400" dirty="0">
                <a:latin typeface="Open Sans"/>
              </a:rPr>
              <a:t>     I - a responsabilidade integral do contratado perante a administração pública federal e a responsabilidade solidária e ilimitada em relação ao terceiro prejudicado por culpa ou dolo; e</a:t>
            </a:r>
            <a:br>
              <a:rPr lang="pt-BR" sz="2400" dirty="0">
                <a:latin typeface="Open Sans"/>
              </a:rPr>
            </a:br>
            <a:r>
              <a:rPr lang="pt-BR" sz="2400" dirty="0">
                <a:latin typeface="Open Sans"/>
              </a:rPr>
              <a:t/>
            </a:r>
            <a:br>
              <a:rPr lang="pt-BR" sz="2400" dirty="0">
                <a:latin typeface="Open Sans"/>
              </a:rPr>
            </a:br>
            <a:r>
              <a:rPr lang="pt-BR" sz="2400" dirty="0">
                <a:latin typeface="Open Sans"/>
              </a:rPr>
              <a:t>     II - os requisitos de segurança da informação e de proteção de dados, nos termos da legislação vigente.</a:t>
            </a:r>
          </a:p>
          <a:p>
            <a:pPr marL="0" indent="0">
              <a:buNone/>
            </a:pPr>
            <a:endParaRPr lang="pt-BR" sz="2400" dirty="0">
              <a:solidFill>
                <a:srgbClr val="212529"/>
              </a:solidFill>
              <a:latin typeface="Open Sans"/>
            </a:endParaRPr>
          </a:p>
          <a:p>
            <a:pPr marL="0" indent="0" algn="just">
              <a:buNone/>
            </a:pPr>
            <a:endParaRPr lang="pt-BR" sz="2400" dirty="0"/>
          </a:p>
        </p:txBody>
      </p:sp>
    </p:spTree>
    <p:extLst>
      <p:ext uri="{BB962C8B-B14F-4D97-AF65-F5344CB8AC3E}">
        <p14:creationId xmlns:p14="http://schemas.microsoft.com/office/powerpoint/2010/main" val="236117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C6B2C5-71B7-4537-9A4C-6DC4B4BDEB52}"/>
              </a:ext>
            </a:extLst>
          </p:cNvPr>
          <p:cNvSpPr>
            <a:spLocks noGrp="1"/>
          </p:cNvSpPr>
          <p:nvPr>
            <p:ph type="title"/>
          </p:nvPr>
        </p:nvSpPr>
        <p:spPr/>
        <p:txBody>
          <a:bodyPr vert="horz" lIns="91440" tIns="45720" rIns="91440" bIns="45720" rtlCol="0" anchor="b">
            <a:normAutofit/>
          </a:bodyPr>
          <a:lstStyle/>
          <a:p>
            <a:r>
              <a:rPr lang="en-US" sz="4800" dirty="0" smtClean="0"/>
              <a:t>O </a:t>
            </a:r>
            <a:r>
              <a:rPr lang="en-US" sz="4800" dirty="0" err="1" smtClean="0"/>
              <a:t>Decreto</a:t>
            </a:r>
            <a:r>
              <a:rPr lang="en-US" sz="4800" dirty="0" smtClean="0"/>
              <a:t> 10.278/2020</a:t>
            </a:r>
            <a:endParaRPr lang="en-US" sz="7200" b="0" i="0" kern="1200" dirty="0">
              <a:solidFill>
                <a:schemeClr val="tx2"/>
              </a:solidFill>
              <a:latin typeface="+mj-lt"/>
              <a:ea typeface="+mj-ea"/>
              <a:cs typeface="+mj-cs"/>
            </a:endParaRPr>
          </a:p>
        </p:txBody>
      </p:sp>
      <p:sp>
        <p:nvSpPr>
          <p:cNvPr id="3" name="Espaço Reservado para Conteúdo 2"/>
          <p:cNvSpPr>
            <a:spLocks noGrp="1"/>
          </p:cNvSpPr>
          <p:nvPr>
            <p:ph idx="1"/>
          </p:nvPr>
        </p:nvSpPr>
        <p:spPr>
          <a:xfrm>
            <a:off x="1103312" y="2052918"/>
            <a:ext cx="8946541" cy="4470712"/>
          </a:xfrm>
        </p:spPr>
        <p:txBody>
          <a:bodyPr>
            <a:normAutofit fontScale="55000" lnSpcReduction="20000"/>
          </a:bodyPr>
          <a:lstStyle/>
          <a:p>
            <a:pPr marL="0" indent="0">
              <a:lnSpc>
                <a:spcPct val="90000"/>
              </a:lnSpc>
              <a:buNone/>
            </a:pPr>
            <a:r>
              <a:rPr lang="pt-BR" sz="3800" b="1" dirty="0">
                <a:latin typeface="+mn-lt"/>
              </a:rPr>
              <a:t>Descarte dos documentos físicos</a:t>
            </a:r>
          </a:p>
          <a:p>
            <a:pPr marL="0" indent="0">
              <a:lnSpc>
                <a:spcPct val="90000"/>
              </a:lnSpc>
              <a:buNone/>
            </a:pPr>
            <a:r>
              <a:rPr lang="pt-BR" sz="3800" dirty="0">
                <a:latin typeface="+mn-lt"/>
              </a:rPr>
              <a:t>     Art. 9º Após o processo de digitalização realizado conforme este Decreto, o documento físico poderá ser descartado, ressalvado aquele que apresente conteúdo de valor histórico.</a:t>
            </a:r>
          </a:p>
          <a:p>
            <a:pPr marL="0" indent="0">
              <a:lnSpc>
                <a:spcPct val="90000"/>
              </a:lnSpc>
              <a:buNone/>
            </a:pPr>
            <a:endParaRPr lang="pt-BR" sz="3800" dirty="0">
              <a:latin typeface="+mn-lt"/>
            </a:endParaRPr>
          </a:p>
          <a:p>
            <a:pPr marL="0" indent="0">
              <a:lnSpc>
                <a:spcPct val="90000"/>
              </a:lnSpc>
              <a:buNone/>
            </a:pPr>
            <a:r>
              <a:rPr lang="pt-BR" sz="3800" b="1" dirty="0">
                <a:latin typeface="+mn-lt"/>
              </a:rPr>
              <a:t>Manutenção dos documentos digitalizados</a:t>
            </a:r>
          </a:p>
          <a:p>
            <a:pPr marL="0" indent="0">
              <a:lnSpc>
                <a:spcPct val="90000"/>
              </a:lnSpc>
              <a:buNone/>
            </a:pPr>
            <a:r>
              <a:rPr lang="pt-BR" sz="3800" dirty="0" smtClean="0">
                <a:latin typeface="+mn-lt"/>
              </a:rPr>
              <a:t>     </a:t>
            </a:r>
            <a:r>
              <a:rPr lang="pt-BR" sz="3800" dirty="0">
                <a:latin typeface="+mn-lt"/>
              </a:rPr>
              <a:t>Art. 10. O armazenamento de documentos digitalizados assegurará:</a:t>
            </a:r>
          </a:p>
          <a:p>
            <a:pPr marL="0" indent="0">
              <a:lnSpc>
                <a:spcPct val="90000"/>
              </a:lnSpc>
              <a:buNone/>
            </a:pPr>
            <a:r>
              <a:rPr lang="pt-BR" sz="3800" dirty="0" smtClean="0">
                <a:latin typeface="+mn-lt"/>
              </a:rPr>
              <a:t>      </a:t>
            </a:r>
            <a:r>
              <a:rPr lang="pt-BR" sz="3800" dirty="0">
                <a:latin typeface="+mn-lt"/>
              </a:rPr>
              <a:t>I - a proteção do documento digitalizado contra alteração, destruição e, quando cabível, contra o acesso e a reprodução não autorizados; e</a:t>
            </a:r>
          </a:p>
          <a:p>
            <a:pPr marL="0" indent="0">
              <a:lnSpc>
                <a:spcPct val="90000"/>
              </a:lnSpc>
              <a:buNone/>
            </a:pPr>
            <a:r>
              <a:rPr lang="pt-BR" sz="3800" dirty="0" smtClean="0">
                <a:latin typeface="+mn-lt"/>
              </a:rPr>
              <a:t>      </a:t>
            </a:r>
            <a:r>
              <a:rPr lang="pt-BR" sz="3800" dirty="0">
                <a:latin typeface="+mn-lt"/>
              </a:rPr>
              <a:t>II - a indexação de </a:t>
            </a:r>
            <a:r>
              <a:rPr lang="pt-BR" sz="3800" dirty="0" err="1">
                <a:latin typeface="+mn-lt"/>
              </a:rPr>
              <a:t>metadados</a:t>
            </a:r>
            <a:r>
              <a:rPr lang="pt-BR" sz="3800" dirty="0">
                <a:latin typeface="+mn-lt"/>
              </a:rPr>
              <a:t> que possibilitem:</a:t>
            </a:r>
          </a:p>
          <a:p>
            <a:pPr marL="0" indent="0">
              <a:lnSpc>
                <a:spcPct val="90000"/>
              </a:lnSpc>
              <a:buNone/>
            </a:pPr>
            <a:r>
              <a:rPr lang="pt-BR" sz="3800" dirty="0" smtClean="0">
                <a:latin typeface="+mn-lt"/>
              </a:rPr>
              <a:t>a</a:t>
            </a:r>
            <a:r>
              <a:rPr lang="pt-BR" sz="3800" dirty="0">
                <a:latin typeface="+mn-lt"/>
              </a:rPr>
              <a:t>)	a localização e o gerenciamento do documento digitalizado; </a:t>
            </a:r>
          </a:p>
          <a:p>
            <a:pPr marL="0" indent="0">
              <a:lnSpc>
                <a:spcPct val="90000"/>
              </a:lnSpc>
              <a:buNone/>
            </a:pPr>
            <a:r>
              <a:rPr lang="pt-BR" sz="3800" dirty="0">
                <a:latin typeface="+mn-lt"/>
              </a:rPr>
              <a:t>b)	a conferência do processo de digitalização adotado.</a:t>
            </a:r>
          </a:p>
          <a:p>
            <a:pPr marL="0" indent="0">
              <a:buNone/>
            </a:pPr>
            <a:endParaRPr lang="pt-BR" sz="2400" dirty="0">
              <a:solidFill>
                <a:srgbClr val="212529"/>
              </a:solidFill>
              <a:latin typeface="Open Sans"/>
            </a:endParaRPr>
          </a:p>
          <a:p>
            <a:pPr marL="0" indent="0" algn="just">
              <a:buNone/>
            </a:pPr>
            <a:endParaRPr lang="pt-BR" sz="2400" dirty="0"/>
          </a:p>
        </p:txBody>
      </p:sp>
    </p:spTree>
    <p:extLst>
      <p:ext uri="{BB962C8B-B14F-4D97-AF65-F5344CB8AC3E}">
        <p14:creationId xmlns:p14="http://schemas.microsoft.com/office/powerpoint/2010/main" val="2955144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4CF88C5E-E61D-4CE5-BAD3-DE14FB81BFA9}"/>
              </a:ext>
            </a:extLst>
          </p:cNvPr>
          <p:cNvSpPr txBox="1"/>
          <p:nvPr/>
        </p:nvSpPr>
        <p:spPr>
          <a:xfrm>
            <a:off x="605792" y="1811744"/>
            <a:ext cx="10762050" cy="5078313"/>
          </a:xfrm>
          <a:prstGeom prst="rect">
            <a:avLst/>
          </a:prstGeom>
          <a:noFill/>
        </p:spPr>
        <p:txBody>
          <a:bodyPr wrap="square">
            <a:spAutoFit/>
          </a:bodyPr>
          <a:lstStyle/>
          <a:p>
            <a:pPr algn="l"/>
            <a:r>
              <a:rPr lang="pt-BR" sz="2400" b="1" i="0" dirty="0">
                <a:effectLst/>
                <a:latin typeface="Open Sans"/>
              </a:rPr>
              <a:t>Preservação dos documentos digitalizados</a:t>
            </a:r>
            <a:endParaRPr lang="pt-BR" sz="2400" b="0" i="0" dirty="0">
              <a:effectLst/>
              <a:latin typeface="Open Sans"/>
            </a:endParaRPr>
          </a:p>
          <a:p>
            <a:pPr algn="l"/>
            <a:r>
              <a:rPr lang="pt-BR" sz="2400" b="0" i="0" dirty="0">
                <a:effectLst/>
                <a:latin typeface="Open Sans"/>
              </a:rPr>
              <a:t>     Art. 11. Os documentos digitalizados sem valor histórico serão preservados, no mínimo, até o transcurso dos prazos de prescrição ou decadência dos direitos a que se referem</a:t>
            </a:r>
            <a:r>
              <a:rPr lang="pt-BR" sz="2400" b="0" i="0" dirty="0" smtClean="0">
                <a:effectLst/>
                <a:latin typeface="Open Sans"/>
              </a:rPr>
              <a:t>.</a:t>
            </a:r>
          </a:p>
          <a:p>
            <a:pPr algn="l"/>
            <a:endParaRPr lang="pt-BR" sz="2400" b="0" i="0" dirty="0">
              <a:effectLst/>
              <a:latin typeface="Open Sans"/>
            </a:endParaRPr>
          </a:p>
          <a:p>
            <a:pPr algn="l"/>
            <a:r>
              <a:rPr lang="pt-BR" sz="2400" b="1" i="0" dirty="0" smtClean="0">
                <a:effectLst/>
                <a:latin typeface="Open Sans"/>
              </a:rPr>
              <a:t>Preservação </a:t>
            </a:r>
            <a:r>
              <a:rPr lang="pt-BR" sz="2400" b="1" i="0" dirty="0">
                <a:effectLst/>
                <a:latin typeface="Open Sans"/>
              </a:rPr>
              <a:t>de documento digitalizados e entes públicos</a:t>
            </a:r>
            <a:endParaRPr lang="pt-BR" sz="2400" b="0" i="0" dirty="0">
              <a:effectLst/>
              <a:latin typeface="Open Sans"/>
            </a:endParaRPr>
          </a:p>
          <a:p>
            <a:pPr algn="l"/>
            <a:r>
              <a:rPr lang="pt-BR" sz="2400" b="0" i="0" dirty="0">
                <a:effectLst/>
                <a:latin typeface="Open Sans"/>
              </a:rPr>
              <a:t>     Art. 12. As pessoas jurídicas de direito público interno observarão o disposto na Lei nº 8.159, de 8 de janeiro de 1991, e nas tabelas de temporalidade e destinação de documentos aprovadas pelas instituições arquivísticas públicas, no âmbito de suas competências, observadas as diretrizes do Conselho Nacional de Arquivos - </a:t>
            </a:r>
            <a:r>
              <a:rPr lang="pt-BR" sz="2400" b="0" i="0" dirty="0" err="1">
                <a:effectLst/>
                <a:latin typeface="Open Sans"/>
              </a:rPr>
              <a:t>Conarq</a:t>
            </a:r>
            <a:r>
              <a:rPr lang="pt-BR" sz="2400" b="0" i="0" dirty="0">
                <a:effectLst/>
                <a:latin typeface="Open Sans"/>
              </a:rPr>
              <a:t> quanto à temporalidade de guarda, à destinação e à preservação de documentos.</a:t>
            </a:r>
          </a:p>
          <a:p>
            <a:r>
              <a:rPr lang="pt-BR" dirty="0"/>
              <a:t/>
            </a:r>
            <a:br>
              <a:rPr lang="pt-BR" dirty="0"/>
            </a:br>
            <a:endParaRPr lang="pt-BR" dirty="0"/>
          </a:p>
        </p:txBody>
      </p:sp>
      <p:sp>
        <p:nvSpPr>
          <p:cNvPr id="2" name="CaixaDeTexto 1"/>
          <p:cNvSpPr txBox="1"/>
          <p:nvPr/>
        </p:nvSpPr>
        <p:spPr>
          <a:xfrm>
            <a:off x="764276" y="840094"/>
            <a:ext cx="9853682" cy="830997"/>
          </a:xfrm>
          <a:prstGeom prst="rect">
            <a:avLst/>
          </a:prstGeom>
          <a:noFill/>
        </p:spPr>
        <p:txBody>
          <a:bodyPr wrap="square" rtlCol="0">
            <a:spAutoFit/>
          </a:bodyPr>
          <a:lstStyle/>
          <a:p>
            <a:r>
              <a:rPr lang="en-US" sz="4800" dirty="0"/>
              <a:t>O </a:t>
            </a:r>
            <a:r>
              <a:rPr lang="en-US" sz="4800" dirty="0" err="1" smtClean="0"/>
              <a:t>Decreto</a:t>
            </a:r>
            <a:r>
              <a:rPr lang="en-US" sz="4800" dirty="0" smtClean="0"/>
              <a:t> 10.278/2020</a:t>
            </a:r>
            <a:endParaRPr lang="pt-BR" sz="4800" dirty="0"/>
          </a:p>
        </p:txBody>
      </p:sp>
    </p:spTree>
    <p:extLst>
      <p:ext uri="{BB962C8B-B14F-4D97-AF65-F5344CB8AC3E}">
        <p14:creationId xmlns:p14="http://schemas.microsoft.com/office/powerpoint/2010/main" val="3570298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 xmlns:a16="http://schemas.microsoft.com/office/drawing/2014/main" id="{5863EBF4-3377-4D2A-9BE4-24F2BC07E887}"/>
              </a:ext>
            </a:extLst>
          </p:cNvPr>
          <p:cNvPicPr/>
          <p:nvPr/>
        </p:nvPicPr>
        <p:blipFill rotWithShape="1">
          <a:blip r:embed="rId2"/>
          <a:srcRect l="50812" t="28812" r="12006" b="5108"/>
          <a:stretch/>
        </p:blipFill>
        <p:spPr bwMode="auto">
          <a:xfrm>
            <a:off x="2688609" y="934985"/>
            <a:ext cx="5147129" cy="51928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4485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 xmlns:a16="http://schemas.microsoft.com/office/drawing/2014/main" id="{286F96C4-5A89-4BCF-B9CE-9835A9DF385E}"/>
              </a:ext>
            </a:extLst>
          </p:cNvPr>
          <p:cNvPicPr>
            <a:picLocks noChangeAspect="1"/>
          </p:cNvPicPr>
          <p:nvPr/>
        </p:nvPicPr>
        <p:blipFill rotWithShape="1">
          <a:blip r:embed="rId2"/>
          <a:srcRect l="49477" t="30078" r="12616" b="13564"/>
          <a:stretch/>
        </p:blipFill>
        <p:spPr>
          <a:xfrm>
            <a:off x="2210937" y="955343"/>
            <a:ext cx="6502333" cy="5437723"/>
          </a:xfrm>
          <a:prstGeom prst="rect">
            <a:avLst/>
          </a:prstGeom>
        </p:spPr>
      </p:pic>
    </p:spTree>
    <p:extLst>
      <p:ext uri="{BB962C8B-B14F-4D97-AF65-F5344CB8AC3E}">
        <p14:creationId xmlns:p14="http://schemas.microsoft.com/office/powerpoint/2010/main" val="1468887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 xmlns:a16="http://schemas.microsoft.com/office/drawing/2014/main" id="{E64EEE4B-5535-4F15-B98B-29CFF956F363}"/>
              </a:ext>
            </a:extLst>
          </p:cNvPr>
          <p:cNvPicPr>
            <a:picLocks noChangeAspect="1"/>
          </p:cNvPicPr>
          <p:nvPr/>
        </p:nvPicPr>
        <p:blipFill rotWithShape="1">
          <a:blip r:embed="rId2"/>
          <a:srcRect l="48315" t="51783" r="12092" b="14418"/>
          <a:stretch/>
        </p:blipFill>
        <p:spPr>
          <a:xfrm>
            <a:off x="1305836" y="1371600"/>
            <a:ext cx="8086175" cy="3882788"/>
          </a:xfrm>
          <a:prstGeom prst="rect">
            <a:avLst/>
          </a:prstGeom>
        </p:spPr>
      </p:pic>
    </p:spTree>
    <p:extLst>
      <p:ext uri="{BB962C8B-B14F-4D97-AF65-F5344CB8AC3E}">
        <p14:creationId xmlns:p14="http://schemas.microsoft.com/office/powerpoint/2010/main" val="3068221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4CF88C5E-E61D-4CE5-BAD3-DE14FB81BFA9}"/>
              </a:ext>
            </a:extLst>
          </p:cNvPr>
          <p:cNvSpPr txBox="1"/>
          <p:nvPr/>
        </p:nvSpPr>
        <p:spPr>
          <a:xfrm>
            <a:off x="605792" y="1811744"/>
            <a:ext cx="10762050" cy="5078313"/>
          </a:xfrm>
          <a:prstGeom prst="rect">
            <a:avLst/>
          </a:prstGeom>
          <a:noFill/>
        </p:spPr>
        <p:txBody>
          <a:bodyPr wrap="square">
            <a:spAutoFit/>
          </a:bodyPr>
          <a:lstStyle/>
          <a:p>
            <a:pPr algn="l"/>
            <a:r>
              <a:rPr lang="pt-BR" sz="2400" b="1" i="0" dirty="0" smtClean="0">
                <a:effectLst/>
                <a:latin typeface="Open Sans"/>
              </a:rPr>
              <a:t>Não levou em conta o OAIS e o PAIMAS ou RDC-</a:t>
            </a:r>
            <a:r>
              <a:rPr lang="pt-BR" sz="2400" b="1" i="0" dirty="0" err="1" smtClean="0">
                <a:effectLst/>
                <a:latin typeface="Open Sans"/>
              </a:rPr>
              <a:t>Arq</a:t>
            </a:r>
            <a:endParaRPr lang="pt-BR" sz="2400" b="1" i="0" dirty="0" smtClean="0">
              <a:effectLst/>
              <a:latin typeface="Open Sans"/>
            </a:endParaRPr>
          </a:p>
          <a:p>
            <a:pPr algn="l"/>
            <a:endParaRPr lang="pt-BR" sz="2400" b="1" dirty="0">
              <a:latin typeface="Open Sans"/>
            </a:endParaRPr>
          </a:p>
          <a:p>
            <a:r>
              <a:rPr lang="pt-BR" sz="2400" dirty="0"/>
              <a:t>O</a:t>
            </a:r>
            <a:r>
              <a:rPr lang="pt-BR" sz="2400" i="1" dirty="0"/>
              <a:t> </a:t>
            </a:r>
            <a:r>
              <a:rPr lang="pt-BR" sz="2400" dirty="0"/>
              <a:t>PAIMAS, de acordo com </a:t>
            </a:r>
            <a:r>
              <a:rPr lang="pt-BR" sz="2400" dirty="0" err="1"/>
              <a:t>Caplan</a:t>
            </a:r>
            <a:r>
              <a:rPr lang="pt-BR" sz="2400" dirty="0"/>
              <a:t>, </a:t>
            </a:r>
            <a:r>
              <a:rPr lang="pt-BR" sz="2400" i="1" dirty="0" err="1"/>
              <a:t>Kehoe</a:t>
            </a:r>
            <a:r>
              <a:rPr lang="pt-BR" sz="2400" i="1" dirty="0"/>
              <a:t> e </a:t>
            </a:r>
            <a:r>
              <a:rPr lang="pt-BR" sz="2400" i="1" dirty="0" err="1"/>
              <a:t>Pawletko</a:t>
            </a:r>
            <a:r>
              <a:rPr lang="pt-BR" sz="2400" i="1" dirty="0"/>
              <a:t> (2010), é </a:t>
            </a:r>
            <a:r>
              <a:rPr lang="pt-BR" sz="2400" dirty="0"/>
              <a:t>um padrão ISO que se baseia no </a:t>
            </a:r>
            <a:r>
              <a:rPr lang="pt-BR" sz="2400" i="1" dirty="0" err="1"/>
              <a:t>Reference</a:t>
            </a:r>
            <a:r>
              <a:rPr lang="pt-BR" sz="2400" i="1" dirty="0"/>
              <a:t> </a:t>
            </a:r>
            <a:r>
              <a:rPr lang="pt-BR" sz="2400" i="1" dirty="0" err="1"/>
              <a:t>model</a:t>
            </a:r>
            <a:r>
              <a:rPr lang="pt-BR" sz="2400" i="1" dirty="0"/>
              <a:t> for </a:t>
            </a:r>
            <a:r>
              <a:rPr lang="pt-BR" sz="2400" i="1" dirty="0" err="1"/>
              <a:t>an</a:t>
            </a:r>
            <a:r>
              <a:rPr lang="pt-BR" sz="2400" i="1" dirty="0"/>
              <a:t> Open </a:t>
            </a:r>
            <a:r>
              <a:rPr lang="pt-BR" sz="2400" i="1" dirty="0" err="1"/>
              <a:t>Archival</a:t>
            </a:r>
            <a:r>
              <a:rPr lang="pt-BR" sz="2400" i="1" dirty="0"/>
              <a:t> </a:t>
            </a:r>
            <a:r>
              <a:rPr lang="pt-BR" sz="2400" i="1" dirty="0" err="1"/>
              <a:t>Information</a:t>
            </a:r>
            <a:r>
              <a:rPr lang="pt-BR" sz="2400" i="1" dirty="0"/>
              <a:t> System</a:t>
            </a:r>
            <a:r>
              <a:rPr lang="pt-BR" sz="2400" dirty="0"/>
              <a:t> (OAIS) e utiliza conceitos como definidos nesse documento. </a:t>
            </a:r>
            <a:endParaRPr lang="pt-BR" sz="2400" dirty="0" smtClean="0"/>
          </a:p>
          <a:p>
            <a:r>
              <a:rPr lang="pt-BR" sz="2400" dirty="0" smtClean="0"/>
              <a:t>Especificamente</a:t>
            </a:r>
            <a:r>
              <a:rPr lang="pt-BR" sz="2400" dirty="0"/>
              <a:t>, ele elabora todas as ações e negociações que um produtor de conteúdo (Produtor) e um repositório (Arquivo) devem tomar, desde o seu contato inicial, por meio da transmissão de </a:t>
            </a:r>
            <a:r>
              <a:rPr lang="pt-BR" sz="2400" i="1" dirty="0" err="1"/>
              <a:t>Submission</a:t>
            </a:r>
            <a:r>
              <a:rPr lang="pt-BR" sz="2400" i="1" dirty="0"/>
              <a:t> </a:t>
            </a:r>
            <a:r>
              <a:rPr lang="pt-BR" sz="2400" i="1" dirty="0" err="1"/>
              <a:t>Information</a:t>
            </a:r>
            <a:r>
              <a:rPr lang="pt-BR" sz="2400" i="1" dirty="0"/>
              <a:t> </a:t>
            </a:r>
            <a:r>
              <a:rPr lang="pt-BR" sz="2400" i="1" dirty="0" err="1"/>
              <a:t>Package</a:t>
            </a:r>
            <a:r>
              <a:rPr lang="pt-BR" sz="2400" dirty="0"/>
              <a:t>(SIP) para um repositório, para o recebimento e validação dos </a:t>
            </a:r>
            <a:r>
              <a:rPr lang="pt-BR" sz="2400" dirty="0" err="1"/>
              <a:t>SIPs</a:t>
            </a:r>
            <a:r>
              <a:rPr lang="pt-BR" sz="2400" dirty="0"/>
              <a:t> pelo repositório.</a:t>
            </a:r>
            <a:r>
              <a:rPr lang="pt-BR" sz="2400" i="1" dirty="0"/>
              <a:t> </a:t>
            </a:r>
            <a:endParaRPr lang="pt-BR" sz="2400" dirty="0"/>
          </a:p>
          <a:p>
            <a:pPr algn="l"/>
            <a:endParaRPr lang="pt-BR" sz="2400" b="0" i="0" dirty="0">
              <a:effectLst/>
              <a:latin typeface="Open Sans"/>
            </a:endParaRPr>
          </a:p>
          <a:p>
            <a:r>
              <a:rPr lang="pt-BR" dirty="0"/>
              <a:t/>
            </a:r>
            <a:br>
              <a:rPr lang="pt-BR" dirty="0"/>
            </a:br>
            <a:endParaRPr lang="pt-BR" dirty="0"/>
          </a:p>
        </p:txBody>
      </p:sp>
      <p:sp>
        <p:nvSpPr>
          <p:cNvPr id="2" name="CaixaDeTexto 1"/>
          <p:cNvSpPr txBox="1"/>
          <p:nvPr/>
        </p:nvSpPr>
        <p:spPr>
          <a:xfrm>
            <a:off x="764276" y="840094"/>
            <a:ext cx="9853682" cy="830997"/>
          </a:xfrm>
          <a:prstGeom prst="rect">
            <a:avLst/>
          </a:prstGeom>
          <a:noFill/>
        </p:spPr>
        <p:txBody>
          <a:bodyPr wrap="square" rtlCol="0">
            <a:spAutoFit/>
          </a:bodyPr>
          <a:lstStyle/>
          <a:p>
            <a:r>
              <a:rPr lang="en-US" sz="4800" dirty="0" err="1" smtClean="0"/>
              <a:t>Críticas</a:t>
            </a:r>
            <a:endParaRPr lang="pt-BR" sz="4800" dirty="0"/>
          </a:p>
        </p:txBody>
      </p:sp>
    </p:spTree>
    <p:extLst>
      <p:ext uri="{BB962C8B-B14F-4D97-AF65-F5344CB8AC3E}">
        <p14:creationId xmlns:p14="http://schemas.microsoft.com/office/powerpoint/2010/main" val="3037963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4CF88C5E-E61D-4CE5-BAD3-DE14FB81BFA9}"/>
              </a:ext>
            </a:extLst>
          </p:cNvPr>
          <p:cNvSpPr txBox="1"/>
          <p:nvPr/>
        </p:nvSpPr>
        <p:spPr>
          <a:xfrm>
            <a:off x="605792" y="1293127"/>
            <a:ext cx="10762050" cy="1754326"/>
          </a:xfrm>
          <a:prstGeom prst="rect">
            <a:avLst/>
          </a:prstGeom>
          <a:noFill/>
        </p:spPr>
        <p:txBody>
          <a:bodyPr wrap="square">
            <a:spAutoFit/>
          </a:bodyPr>
          <a:lstStyle/>
          <a:p>
            <a:pPr algn="l"/>
            <a:r>
              <a:rPr lang="pt-BR" sz="2400" i="0" dirty="0" smtClean="0">
                <a:effectLst/>
              </a:rPr>
              <a:t>Não levou em conta o</a:t>
            </a:r>
            <a:r>
              <a:rPr lang="pt-BR" sz="2400" dirty="0" smtClean="0"/>
              <a:t> </a:t>
            </a:r>
            <a:r>
              <a:rPr lang="pt-BR" sz="2400" dirty="0"/>
              <a:t>Processo de transmissão do pacote SIP do Produtor ao </a:t>
            </a:r>
            <a:r>
              <a:rPr lang="pt-BR" sz="2400" dirty="0" smtClean="0"/>
              <a:t>RDC-Arq. FONTE</a:t>
            </a:r>
            <a:r>
              <a:rPr lang="pt-BR" sz="2400" dirty="0"/>
              <a:t>: IRMT (2016, p. 75). Adaptado.</a:t>
            </a:r>
          </a:p>
          <a:p>
            <a:pPr algn="l"/>
            <a:endParaRPr lang="pt-BR" sz="2400" b="0" i="0" dirty="0">
              <a:effectLst/>
              <a:latin typeface="Open Sans"/>
            </a:endParaRPr>
          </a:p>
          <a:p>
            <a:r>
              <a:rPr lang="pt-BR" dirty="0"/>
              <a:t/>
            </a:r>
            <a:br>
              <a:rPr lang="pt-BR" dirty="0"/>
            </a:br>
            <a:endParaRPr lang="pt-BR" dirty="0"/>
          </a:p>
        </p:txBody>
      </p:sp>
      <p:sp>
        <p:nvSpPr>
          <p:cNvPr id="2" name="CaixaDeTexto 1"/>
          <p:cNvSpPr txBox="1"/>
          <p:nvPr/>
        </p:nvSpPr>
        <p:spPr>
          <a:xfrm>
            <a:off x="764276" y="424595"/>
            <a:ext cx="9853682" cy="830997"/>
          </a:xfrm>
          <a:prstGeom prst="rect">
            <a:avLst/>
          </a:prstGeom>
          <a:noFill/>
        </p:spPr>
        <p:txBody>
          <a:bodyPr wrap="square" rtlCol="0">
            <a:spAutoFit/>
          </a:bodyPr>
          <a:lstStyle/>
          <a:p>
            <a:r>
              <a:rPr lang="en-US" sz="4800" dirty="0" err="1" smtClean="0"/>
              <a:t>Críticas</a:t>
            </a:r>
            <a:endParaRPr lang="pt-BR" sz="4800" dirty="0"/>
          </a:p>
        </p:txBody>
      </p:sp>
      <p:pic>
        <p:nvPicPr>
          <p:cNvPr id="4" name="Imagem 3"/>
          <p:cNvPicPr/>
          <p:nvPr/>
        </p:nvPicPr>
        <p:blipFill>
          <a:blip r:embed="rId2"/>
          <a:stretch>
            <a:fillRect/>
          </a:stretch>
        </p:blipFill>
        <p:spPr>
          <a:xfrm>
            <a:off x="2417305" y="2333767"/>
            <a:ext cx="7416000" cy="4236971"/>
          </a:xfrm>
          <a:prstGeom prst="rect">
            <a:avLst/>
          </a:prstGeom>
        </p:spPr>
      </p:pic>
    </p:spTree>
    <p:extLst>
      <p:ext uri="{BB962C8B-B14F-4D97-AF65-F5344CB8AC3E}">
        <p14:creationId xmlns:p14="http://schemas.microsoft.com/office/powerpoint/2010/main" val="202242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C6B2C5-71B7-4537-9A4C-6DC4B4BDEB52}"/>
              </a:ext>
            </a:extLst>
          </p:cNvPr>
          <p:cNvSpPr>
            <a:spLocks noGrp="1"/>
          </p:cNvSpPr>
          <p:nvPr>
            <p:ph type="title"/>
          </p:nvPr>
        </p:nvSpPr>
        <p:spPr/>
        <p:txBody>
          <a:bodyPr vert="horz" lIns="91440" tIns="45720" rIns="91440" bIns="45720" rtlCol="0" anchor="b">
            <a:normAutofit/>
          </a:bodyPr>
          <a:lstStyle/>
          <a:p>
            <a:r>
              <a:rPr lang="en-US" sz="4800" b="1" dirty="0" err="1" smtClean="0"/>
              <a:t>Contextualização</a:t>
            </a:r>
            <a:endParaRPr lang="en-US" sz="4800" b="1" i="0" kern="1200" dirty="0">
              <a:solidFill>
                <a:schemeClr val="tx2"/>
              </a:solidFill>
            </a:endParaRPr>
          </a:p>
        </p:txBody>
      </p:sp>
      <p:sp>
        <p:nvSpPr>
          <p:cNvPr id="3" name="Espaço Reservado para Conteúdo 2"/>
          <p:cNvSpPr>
            <a:spLocks noGrp="1"/>
          </p:cNvSpPr>
          <p:nvPr>
            <p:ph idx="1"/>
          </p:nvPr>
        </p:nvSpPr>
        <p:spPr/>
        <p:txBody>
          <a:bodyPr/>
          <a:lstStyle/>
          <a:p>
            <a:pPr algn="just"/>
            <a:r>
              <a:rPr lang="pt-BR" sz="2400" dirty="0" smtClean="0"/>
              <a:t>A Declaração </a:t>
            </a:r>
            <a:r>
              <a:rPr lang="pt-BR" sz="2400" dirty="0"/>
              <a:t>de Direitos de Liberdade Econômica, instituída pela Lei nº 13.874/2019, estabeleceu normas de proteção à livre iniciativa e ao livre exercício de atividade econômica e, em seu Art. 3º, inciso X, confere a toda pessoa natural e jurídica o direito de arquivar qualquer documento por meio digital com produção de efeitos legais e para comprovação de atos públicos (BRASIL, 2019). </a:t>
            </a:r>
            <a:endParaRPr lang="pt-BR" sz="2400" dirty="0" smtClean="0"/>
          </a:p>
          <a:p>
            <a:pPr marL="0" indent="0">
              <a:buNone/>
            </a:pPr>
            <a:endParaRPr lang="pt-BR" dirty="0"/>
          </a:p>
        </p:txBody>
      </p:sp>
    </p:spTree>
    <p:extLst>
      <p:ext uri="{BB962C8B-B14F-4D97-AF65-F5344CB8AC3E}">
        <p14:creationId xmlns:p14="http://schemas.microsoft.com/office/powerpoint/2010/main" val="281705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879DDB4-4BB7-4492-9458-A1BD8AD87BF8}"/>
              </a:ext>
            </a:extLst>
          </p:cNvPr>
          <p:cNvSpPr>
            <a:spLocks noGrp="1"/>
          </p:cNvSpPr>
          <p:nvPr>
            <p:ph type="title"/>
          </p:nvPr>
        </p:nvSpPr>
        <p:spPr/>
        <p:txBody>
          <a:bodyPr/>
          <a:lstStyle/>
          <a:p>
            <a:r>
              <a:rPr lang="pt-BR" dirty="0"/>
              <a:t>Referências</a:t>
            </a:r>
          </a:p>
        </p:txBody>
      </p:sp>
      <p:sp>
        <p:nvSpPr>
          <p:cNvPr id="3" name="Espaço Reservado para Conteúdo 2">
            <a:extLst>
              <a:ext uri="{FF2B5EF4-FFF2-40B4-BE49-F238E27FC236}">
                <a16:creationId xmlns="" xmlns:a16="http://schemas.microsoft.com/office/drawing/2014/main" id="{EEA84D12-8AD1-4A7C-B6B8-A4C58061DC28}"/>
              </a:ext>
            </a:extLst>
          </p:cNvPr>
          <p:cNvSpPr>
            <a:spLocks noGrp="1"/>
          </p:cNvSpPr>
          <p:nvPr>
            <p:ph idx="1"/>
          </p:nvPr>
        </p:nvSpPr>
        <p:spPr>
          <a:xfrm>
            <a:off x="646111" y="1331259"/>
            <a:ext cx="9688736" cy="4729299"/>
          </a:xfrm>
        </p:spPr>
        <p:txBody>
          <a:bodyPr>
            <a:normAutofit fontScale="85000" lnSpcReduction="10000"/>
          </a:bodyPr>
          <a:lstStyle/>
          <a:p>
            <a:pPr marL="342900" lvl="0" indent="-342900">
              <a:buFont typeface="Wingdings" panose="05000000000000000000" pitchFamily="2" charset="2"/>
              <a:buChar char=""/>
            </a:pPr>
            <a:r>
              <a:rPr lang="pt-BR" sz="1800" dirty="0">
                <a:effectLst/>
                <a:latin typeface="Calibri" panose="020F0502020204030204" pitchFamily="34" charset="0"/>
                <a:ea typeface="Batang" panose="02030600000101010101" pitchFamily="18" charset="-127"/>
              </a:rPr>
              <a:t>BRASIL. Decreto nº 10.278, de 18 de março de 2020. Regulamenta o disposto no inciso X do caput do art. 3º da Lei nº 13.874, de 20 de setembro de 2019, e no art. 2º-A da Lei nº 12.682, de 9 de julho de 2012, para estabelecer a técnica e os requisitos para a digitalização de documentos públicos ou privados, a fim de que os documentos digitalizados produzam os mesmos efeitos legais dos documentos originais . Diário Oficial da União, 19 de março de 2020. Disponível em:&lt; </a:t>
            </a:r>
            <a:r>
              <a:rPr lang="pt-BR" sz="1800" u="none" strike="noStrike" dirty="0">
                <a:solidFill>
                  <a:srgbClr val="0563C1"/>
                </a:solidFill>
                <a:effectLst/>
                <a:latin typeface="Calibri" panose="020F0502020204030204" pitchFamily="34" charset="0"/>
                <a:ea typeface="Batang" panose="02030600000101010101" pitchFamily="18" charset="-127"/>
                <a:hlinkClick r:id="rId2"/>
              </a:rPr>
              <a:t>https://www.planalto.gov.br/ccivil_03/_ato2019-2022/2020/decreto/d10278.htm</a:t>
            </a:r>
            <a:r>
              <a:rPr lang="pt-BR" sz="1800" dirty="0">
                <a:effectLst/>
                <a:latin typeface="Calibri" panose="020F0502020204030204" pitchFamily="34" charset="0"/>
                <a:ea typeface="Batang" panose="02030600000101010101" pitchFamily="18" charset="-127"/>
              </a:rPr>
              <a:t>&gt;.</a:t>
            </a:r>
            <a:endParaRPr lang="pt-BR"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pt-BR" sz="1800" dirty="0">
                <a:effectLst/>
                <a:latin typeface="Calibri" panose="020F0502020204030204" pitchFamily="34" charset="0"/>
                <a:ea typeface="Batang" panose="02030600000101010101" pitchFamily="18" charset="-127"/>
              </a:rPr>
              <a:t>BRASIL. Lei Nº 13.874, DE 20 DE SETEMBRO DE 2019.I </a:t>
            </a:r>
            <a:r>
              <a:rPr lang="pt-BR" sz="1800" dirty="0" err="1">
                <a:effectLst/>
                <a:latin typeface="Calibri" panose="020F0502020204030204" pitchFamily="34" charset="0"/>
                <a:ea typeface="Batang" panose="02030600000101010101" pitchFamily="18" charset="-127"/>
              </a:rPr>
              <a:t>nstitui</a:t>
            </a:r>
            <a:r>
              <a:rPr lang="pt-BR" sz="1800" dirty="0">
                <a:effectLst/>
                <a:latin typeface="Calibri" panose="020F0502020204030204" pitchFamily="34" charset="0"/>
                <a:ea typeface="Batang" panose="02030600000101010101" pitchFamily="18" charset="-127"/>
              </a:rPr>
              <a:t> a Declaração de Direitos de Liberdade Econômica; estabelece garantias de livre mercado; altera as Leis nos 10.406, de 10 de janeiro de 2002 (Código Civil), 6.404, de 15 de dezembro de 1976, 11.598, de 3 de dezembro de 2007, 12.682, de 9 de julho de 2012, 6.015, de 31 de dezembro de 1973, 10.522, de 19 de julho de 2002, 8.934, de 18 de novembro 1994, o Decreto-Lei nº 9.760, de 5 de setembro de 1946 e a Consolidação das Leis do Trabalho, aprovada pelo Decreto-Lei nº 5.452, de 1º de maio de 1943; revoga a Lei Delegada nº 4, de 26 de setembro de 1962, a Lei nº 11.887, de 24 de dezembro de 2008, e dispositivos do Decreto-Lei nº 73, de 21 de novembro de 1966; e dá outras providências. Diário Oficial da União, 20 de setembro de 2019. Disponível em: &lt; </a:t>
            </a:r>
            <a:r>
              <a:rPr lang="pt-BR" sz="1800" u="none" strike="noStrike" dirty="0">
                <a:solidFill>
                  <a:srgbClr val="0563C1"/>
                </a:solidFill>
                <a:effectLst/>
                <a:latin typeface="Times New Roman" panose="02020603050405020304" pitchFamily="18" charset="0"/>
                <a:ea typeface="Batang" panose="02030600000101010101" pitchFamily="18" charset="-127"/>
                <a:hlinkClick r:id="rId3"/>
              </a:rPr>
              <a:t>http://www.planalto.gov.br/ccivil_03/_ato2019-2022/2019/lei/L13874.htm</a:t>
            </a:r>
            <a:r>
              <a:rPr lang="pt-BR" sz="1800" dirty="0">
                <a:effectLst/>
                <a:latin typeface="Calibri" panose="020F0502020204030204" pitchFamily="34" charset="0"/>
                <a:ea typeface="Batang" panose="02030600000101010101" pitchFamily="18" charset="-127"/>
              </a:rPr>
              <a:t>&gt;. Acesso em 28 jul. 2020.</a:t>
            </a:r>
            <a:endParaRPr lang="pt-BR" sz="1800" dirty="0">
              <a:effectLst/>
              <a:latin typeface="Times New Roman" panose="02020603050405020304" pitchFamily="18" charset="0"/>
              <a:ea typeface="Times New Roman" panose="02020603050405020304" pitchFamily="18" charset="0"/>
            </a:endParaRPr>
          </a:p>
          <a:p>
            <a:r>
              <a:rPr lang="pt-BR" sz="1800" dirty="0">
                <a:effectLst/>
                <a:latin typeface="Calibri" panose="020F0502020204030204" pitchFamily="34" charset="0"/>
                <a:ea typeface="Batang" panose="02030600000101010101" pitchFamily="18" charset="-127"/>
              </a:rPr>
              <a:t>BRASIL. Conselho Nacional de Arquivos (CONARQ). Câmara Técnica de Documentos. RESOLUÇÃO Nº 31, DE 28 DE ABRIL DE 2010. Dispõe sobre a adoção das Recomendações para Digitalização de Documentos Arquivísticos Permanentes. Disponível em: &lt;</a:t>
            </a:r>
            <a:r>
              <a:rPr lang="pt-BR" sz="1800" u="none" strike="noStrike" dirty="0">
                <a:solidFill>
                  <a:srgbClr val="0563C1"/>
                </a:solidFill>
                <a:effectLst/>
                <a:latin typeface="Times New Roman" panose="02020603050405020304" pitchFamily="18" charset="0"/>
                <a:ea typeface="Batang" panose="02030600000101010101" pitchFamily="18" charset="-127"/>
                <a:hlinkClick r:id="rId4"/>
              </a:rPr>
              <a:t>http://conarq.gov.br/</a:t>
            </a:r>
            <a:r>
              <a:rPr lang="pt-BR" sz="1800" u="none" strike="noStrike" dirty="0" err="1">
                <a:solidFill>
                  <a:srgbClr val="0563C1"/>
                </a:solidFill>
                <a:effectLst/>
                <a:latin typeface="Times New Roman" panose="02020603050405020304" pitchFamily="18" charset="0"/>
                <a:ea typeface="Batang" panose="02030600000101010101" pitchFamily="18" charset="-127"/>
                <a:hlinkClick r:id="rId4"/>
              </a:rPr>
              <a:t>images</a:t>
            </a:r>
            <a:r>
              <a:rPr lang="pt-BR" sz="1800" u="none" strike="noStrike" dirty="0">
                <a:solidFill>
                  <a:srgbClr val="0563C1"/>
                </a:solidFill>
                <a:effectLst/>
                <a:latin typeface="Times New Roman" panose="02020603050405020304" pitchFamily="18" charset="0"/>
                <a:ea typeface="Batang" panose="02030600000101010101" pitchFamily="18" charset="-127"/>
                <a:hlinkClick r:id="rId4"/>
              </a:rPr>
              <a:t>/</a:t>
            </a:r>
            <a:r>
              <a:rPr lang="pt-BR" sz="1800" u="none" strike="noStrike" dirty="0" err="1">
                <a:solidFill>
                  <a:srgbClr val="0563C1"/>
                </a:solidFill>
                <a:effectLst/>
                <a:latin typeface="Times New Roman" panose="02020603050405020304" pitchFamily="18" charset="0"/>
                <a:ea typeface="Batang" panose="02030600000101010101" pitchFamily="18" charset="-127"/>
                <a:hlinkClick r:id="rId4"/>
              </a:rPr>
              <a:t>publicacoes_textos</a:t>
            </a:r>
            <a:r>
              <a:rPr lang="pt-BR" sz="1800" u="none" strike="noStrike" dirty="0">
                <a:solidFill>
                  <a:srgbClr val="0563C1"/>
                </a:solidFill>
                <a:effectLst/>
                <a:latin typeface="Times New Roman" panose="02020603050405020304" pitchFamily="18" charset="0"/>
                <a:ea typeface="Batang" panose="02030600000101010101" pitchFamily="18" charset="-127"/>
                <a:hlinkClick r:id="rId4"/>
              </a:rPr>
              <a:t>/Recomendacoes_digitalizacao_completa.pdf</a:t>
            </a:r>
            <a:r>
              <a:rPr lang="pt-BR" sz="1800" dirty="0">
                <a:effectLst/>
                <a:latin typeface="Calibri" panose="020F0502020204030204" pitchFamily="34" charset="0"/>
                <a:ea typeface="Batang" panose="02030600000101010101" pitchFamily="18" charset="-127"/>
              </a:rPr>
              <a:t>&gt;. Acesso em 28 jul. 2020</a:t>
            </a:r>
          </a:p>
          <a:p>
            <a:r>
              <a:rPr lang="pt-BR" sz="1800" dirty="0">
                <a:effectLst/>
                <a:latin typeface="Calibri" panose="020F0502020204030204" pitchFamily="34" charset="0"/>
                <a:ea typeface="Batang" panose="02030600000101010101" pitchFamily="18" charset="-127"/>
              </a:rPr>
              <a:t>CONSELHO NACIONAL DE ARQUIVOS (BRASIL). Câmara Técnica de Documentos Eletrônicos (CTDE). </a:t>
            </a:r>
            <a:r>
              <a:rPr lang="pt-BR" sz="1800" b="1" dirty="0">
                <a:effectLst/>
                <a:latin typeface="Calibri" panose="020F0502020204030204" pitchFamily="34" charset="0"/>
                <a:ea typeface="Batang" panose="02030600000101010101" pitchFamily="18" charset="-127"/>
              </a:rPr>
              <a:t>Glossário.</a:t>
            </a:r>
            <a:r>
              <a:rPr lang="pt-BR" sz="1800" dirty="0">
                <a:effectLst/>
                <a:latin typeface="Calibri" panose="020F0502020204030204" pitchFamily="34" charset="0"/>
                <a:ea typeface="Batang" panose="02030600000101010101" pitchFamily="18" charset="-127"/>
              </a:rPr>
              <a:t> 7ª Versão, 2016. Disponível em: &lt;http://conarq.gov.br/images/ctde/Glossario/2016-CTDE-Glossario_V7_public.pdf &gt;. Acesso em: 25 jul. 2020</a:t>
            </a:r>
            <a:endParaRPr lang="pt-BR" sz="1800" dirty="0">
              <a:effectLst/>
              <a:latin typeface="Times New Roman" panose="02020603050405020304" pitchFamily="18" charset="0"/>
              <a:ea typeface="Times New Roman" panose="02020603050405020304" pitchFamily="18" charset="0"/>
            </a:endParaRPr>
          </a:p>
          <a:p>
            <a:endParaRPr lang="pt-BR" dirty="0"/>
          </a:p>
        </p:txBody>
      </p:sp>
    </p:spTree>
    <p:extLst>
      <p:ext uri="{BB962C8B-B14F-4D97-AF65-F5344CB8AC3E}">
        <p14:creationId xmlns:p14="http://schemas.microsoft.com/office/powerpoint/2010/main" val="3657723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C6B2C5-71B7-4537-9A4C-6DC4B4BDEB52}"/>
              </a:ext>
            </a:extLst>
          </p:cNvPr>
          <p:cNvSpPr>
            <a:spLocks noGrp="1"/>
          </p:cNvSpPr>
          <p:nvPr>
            <p:ph type="title"/>
          </p:nvPr>
        </p:nvSpPr>
        <p:spPr/>
        <p:txBody>
          <a:bodyPr vert="horz" lIns="91440" tIns="45720" rIns="91440" bIns="45720" rtlCol="0" anchor="b">
            <a:normAutofit/>
          </a:bodyPr>
          <a:lstStyle/>
          <a:p>
            <a:r>
              <a:rPr lang="en-US" sz="4800" dirty="0" err="1" smtClean="0"/>
              <a:t>Contextualização</a:t>
            </a:r>
            <a:endParaRPr lang="en-US" sz="7200" b="0" i="0" kern="1200" dirty="0">
              <a:solidFill>
                <a:schemeClr val="tx2"/>
              </a:solidFill>
              <a:latin typeface="+mj-lt"/>
              <a:ea typeface="+mj-ea"/>
              <a:cs typeface="+mj-cs"/>
            </a:endParaRPr>
          </a:p>
        </p:txBody>
      </p:sp>
      <p:sp>
        <p:nvSpPr>
          <p:cNvPr id="3" name="Espaço Reservado para Conteúdo 2"/>
          <p:cNvSpPr>
            <a:spLocks noGrp="1"/>
          </p:cNvSpPr>
          <p:nvPr>
            <p:ph idx="1"/>
          </p:nvPr>
        </p:nvSpPr>
        <p:spPr/>
        <p:txBody>
          <a:bodyPr/>
          <a:lstStyle/>
          <a:p>
            <a:pPr algn="just"/>
            <a:r>
              <a:rPr lang="pt-BR" sz="2400" dirty="0" smtClean="0"/>
              <a:t>A </a:t>
            </a:r>
            <a:r>
              <a:rPr lang="pt-BR" sz="2400" dirty="0"/>
              <a:t>regulamentação </a:t>
            </a:r>
            <a:r>
              <a:rPr lang="pt-BR" sz="2400" dirty="0" smtClean="0"/>
              <a:t>da Lei da Liberdade Econômica </a:t>
            </a:r>
            <a:r>
              <a:rPr lang="pt-BR" sz="2400" dirty="0"/>
              <a:t>é realizada pelo Decreto 10.278/2020, que estabeleceu a técnica e os requisitos para a digitalização de documentos públicos ou privados, a fim de que os documentos digitalizados produzam os mesmos efeitos legais dos documentos originais (Brasil, 2020).</a:t>
            </a:r>
          </a:p>
          <a:p>
            <a:endParaRPr lang="pt-BR" dirty="0"/>
          </a:p>
        </p:txBody>
      </p:sp>
    </p:spTree>
    <p:extLst>
      <p:ext uri="{BB962C8B-B14F-4D97-AF65-F5344CB8AC3E}">
        <p14:creationId xmlns:p14="http://schemas.microsoft.com/office/powerpoint/2010/main" val="346706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C6B2C5-71B7-4537-9A4C-6DC4B4BDEB52}"/>
              </a:ext>
            </a:extLst>
          </p:cNvPr>
          <p:cNvSpPr>
            <a:spLocks noGrp="1"/>
          </p:cNvSpPr>
          <p:nvPr>
            <p:ph type="title"/>
          </p:nvPr>
        </p:nvSpPr>
        <p:spPr/>
        <p:txBody>
          <a:bodyPr vert="horz" lIns="91440" tIns="45720" rIns="91440" bIns="45720" rtlCol="0" anchor="b">
            <a:normAutofit/>
          </a:bodyPr>
          <a:lstStyle/>
          <a:p>
            <a:r>
              <a:rPr lang="en-US" sz="4800" dirty="0"/>
              <a:t>O </a:t>
            </a:r>
            <a:r>
              <a:rPr lang="en-US" sz="4800" dirty="0" err="1"/>
              <a:t>Decreto</a:t>
            </a:r>
            <a:r>
              <a:rPr lang="en-US" sz="4800" dirty="0"/>
              <a:t> 10.278/2020</a:t>
            </a:r>
            <a:endParaRPr lang="en-US" sz="7200" b="0" i="0" kern="1200" dirty="0">
              <a:solidFill>
                <a:schemeClr val="tx2"/>
              </a:solidFill>
              <a:latin typeface="+mj-lt"/>
              <a:ea typeface="+mj-ea"/>
              <a:cs typeface="+mj-cs"/>
            </a:endParaRPr>
          </a:p>
        </p:txBody>
      </p:sp>
      <p:sp>
        <p:nvSpPr>
          <p:cNvPr id="3" name="Espaço Reservado para Conteúdo 2"/>
          <p:cNvSpPr>
            <a:spLocks noGrp="1"/>
          </p:cNvSpPr>
          <p:nvPr>
            <p:ph idx="1"/>
          </p:nvPr>
        </p:nvSpPr>
        <p:spPr/>
        <p:txBody>
          <a:bodyPr>
            <a:normAutofit/>
          </a:bodyPr>
          <a:lstStyle/>
          <a:p>
            <a:pPr marL="0" indent="0" algn="just">
              <a:lnSpc>
                <a:spcPct val="90000"/>
              </a:lnSpc>
              <a:buNone/>
            </a:pPr>
            <a:r>
              <a:rPr lang="pt-BR" sz="2400" dirty="0">
                <a:latin typeface="+mn-lt"/>
              </a:rPr>
              <a:t>Art. 1º Este Decreto </a:t>
            </a:r>
            <a:r>
              <a:rPr lang="pt-BR" sz="2400" b="1" dirty="0">
                <a:latin typeface="+mn-lt"/>
              </a:rPr>
              <a:t>regulamenta</a:t>
            </a:r>
            <a:r>
              <a:rPr lang="pt-BR" sz="2400" dirty="0">
                <a:latin typeface="+mn-lt"/>
              </a:rPr>
              <a:t> o disposto no inciso X do </a:t>
            </a:r>
            <a:r>
              <a:rPr lang="pt-BR" sz="2400" i="1" dirty="0">
                <a:latin typeface="+mn-lt"/>
              </a:rPr>
              <a:t>caput</a:t>
            </a:r>
            <a:r>
              <a:rPr lang="pt-BR" sz="2400" dirty="0">
                <a:latin typeface="+mn-lt"/>
              </a:rPr>
              <a:t> do art. 3º da Lei nº </a:t>
            </a:r>
            <a:r>
              <a:rPr lang="pt-BR" sz="2400" dirty="0" smtClean="0">
                <a:latin typeface="+mn-lt"/>
              </a:rPr>
              <a:t>13.874/2019</a:t>
            </a:r>
            <a:r>
              <a:rPr lang="pt-BR" sz="2400" dirty="0">
                <a:latin typeface="+mn-lt"/>
              </a:rPr>
              <a:t>, </a:t>
            </a:r>
            <a:r>
              <a:rPr lang="pt-BR" sz="2400" dirty="0" smtClean="0">
                <a:latin typeface="+mn-lt"/>
              </a:rPr>
              <a:t>e</a:t>
            </a:r>
          </a:p>
          <a:p>
            <a:pPr marL="0" indent="0" algn="just">
              <a:lnSpc>
                <a:spcPct val="90000"/>
              </a:lnSpc>
              <a:buNone/>
            </a:pPr>
            <a:endParaRPr lang="pt-BR" sz="2400" dirty="0">
              <a:latin typeface="+mn-lt"/>
            </a:endParaRPr>
          </a:p>
          <a:p>
            <a:pPr marL="0" indent="0" algn="just">
              <a:lnSpc>
                <a:spcPct val="90000"/>
              </a:lnSpc>
              <a:buNone/>
            </a:pPr>
            <a:r>
              <a:rPr lang="pt-BR" sz="2400" dirty="0" smtClean="0">
                <a:latin typeface="+mn-lt"/>
              </a:rPr>
              <a:t>Regulamenta Art</a:t>
            </a:r>
            <a:r>
              <a:rPr lang="pt-BR" sz="2400" dirty="0">
                <a:latin typeface="+mn-lt"/>
              </a:rPr>
              <a:t>. 2º-A da Lei nº </a:t>
            </a:r>
            <a:r>
              <a:rPr lang="pt-BR" sz="2400" dirty="0" smtClean="0">
                <a:latin typeface="+mn-lt"/>
              </a:rPr>
              <a:t>12.682/2012</a:t>
            </a:r>
            <a:r>
              <a:rPr lang="pt-BR" sz="2400" dirty="0">
                <a:latin typeface="+mn-lt"/>
              </a:rPr>
              <a:t>, para estabelecer a técnica e os requisitos para a digitalização de documentos públicos ou privados, a fim de que os documentos digitalizados produzam os mesmos efeitos legais dos documentos originais</a:t>
            </a:r>
            <a:r>
              <a:rPr lang="pt-BR" sz="2400" dirty="0" smtClean="0">
                <a:latin typeface="+mn-lt"/>
              </a:rPr>
              <a:t>.</a:t>
            </a:r>
            <a:endParaRPr lang="pt-BR" sz="2400" dirty="0">
              <a:latin typeface="+mn-lt"/>
            </a:endParaRPr>
          </a:p>
        </p:txBody>
      </p:sp>
    </p:spTree>
    <p:extLst>
      <p:ext uri="{BB962C8B-B14F-4D97-AF65-F5344CB8AC3E}">
        <p14:creationId xmlns:p14="http://schemas.microsoft.com/office/powerpoint/2010/main" val="135494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C6B2C5-71B7-4537-9A4C-6DC4B4BDEB52}"/>
              </a:ext>
            </a:extLst>
          </p:cNvPr>
          <p:cNvSpPr>
            <a:spLocks noGrp="1"/>
          </p:cNvSpPr>
          <p:nvPr>
            <p:ph type="title"/>
          </p:nvPr>
        </p:nvSpPr>
        <p:spPr/>
        <p:txBody>
          <a:bodyPr vert="horz" lIns="91440" tIns="45720" rIns="91440" bIns="45720" rtlCol="0" anchor="b">
            <a:normAutofit/>
          </a:bodyPr>
          <a:lstStyle/>
          <a:p>
            <a:r>
              <a:rPr lang="en-US" sz="4800" dirty="0" smtClean="0"/>
              <a:t>O </a:t>
            </a:r>
            <a:r>
              <a:rPr lang="en-US" sz="4800" dirty="0" err="1" smtClean="0"/>
              <a:t>Decreto</a:t>
            </a:r>
            <a:r>
              <a:rPr lang="en-US" sz="4800" dirty="0" smtClean="0"/>
              <a:t> 10.278/2020</a:t>
            </a:r>
            <a:endParaRPr lang="en-US" sz="7200" b="0" i="0" kern="1200" dirty="0">
              <a:solidFill>
                <a:schemeClr val="tx2"/>
              </a:solidFill>
              <a:latin typeface="+mj-lt"/>
              <a:ea typeface="+mj-ea"/>
              <a:cs typeface="+mj-cs"/>
            </a:endParaRPr>
          </a:p>
        </p:txBody>
      </p:sp>
      <p:sp>
        <p:nvSpPr>
          <p:cNvPr id="3" name="Espaço Reservado para Conteúdo 2"/>
          <p:cNvSpPr>
            <a:spLocks noGrp="1"/>
          </p:cNvSpPr>
          <p:nvPr>
            <p:ph idx="1"/>
          </p:nvPr>
        </p:nvSpPr>
        <p:spPr>
          <a:xfrm>
            <a:off x="1103312" y="2052918"/>
            <a:ext cx="8946541" cy="4805082"/>
          </a:xfrm>
        </p:spPr>
        <p:txBody>
          <a:bodyPr>
            <a:normAutofit fontScale="77500" lnSpcReduction="20000"/>
          </a:bodyPr>
          <a:lstStyle/>
          <a:p>
            <a:pPr marL="0" indent="0">
              <a:lnSpc>
                <a:spcPct val="90000"/>
              </a:lnSpc>
              <a:buNone/>
            </a:pPr>
            <a:r>
              <a:rPr lang="pt-BR" sz="2900" dirty="0"/>
              <a:t>Art. 2º Aplica-se o disposto neste Decreto aos documentos físicos digitalizados que sejam produzidos: </a:t>
            </a:r>
          </a:p>
          <a:p>
            <a:pPr marL="0" indent="0">
              <a:lnSpc>
                <a:spcPct val="90000"/>
              </a:lnSpc>
              <a:buNone/>
            </a:pPr>
            <a:r>
              <a:rPr lang="pt-BR" sz="2900" dirty="0"/>
              <a:t>     I - por pessoas jurídicas de direito público interno, ainda que envolva relações com particulares; </a:t>
            </a:r>
            <a:r>
              <a:rPr lang="pt-BR" sz="2900" dirty="0" smtClean="0"/>
              <a:t>e</a:t>
            </a:r>
          </a:p>
          <a:p>
            <a:pPr marL="0" indent="0">
              <a:lnSpc>
                <a:spcPct val="90000"/>
              </a:lnSpc>
              <a:buNone/>
            </a:pPr>
            <a:endParaRPr lang="pt-BR" sz="2900" dirty="0" smtClean="0"/>
          </a:p>
          <a:p>
            <a:pPr lvl="1"/>
            <a:r>
              <a:rPr lang="pt-BR" sz="2700" dirty="0"/>
              <a:t>Observando o Art. 41 da </a:t>
            </a:r>
            <a:r>
              <a:rPr lang="pt-BR" sz="2700" b="1" dirty="0"/>
              <a:t>Lei n</a:t>
            </a:r>
            <a:r>
              <a:rPr lang="pt-BR" sz="2700" b="1" baseline="30000" dirty="0"/>
              <a:t>o </a:t>
            </a:r>
            <a:r>
              <a:rPr lang="pt-BR" sz="2700" b="1" dirty="0"/>
              <a:t>10.406/2002, que instituiu o Código Civil, temos que </a:t>
            </a:r>
            <a:r>
              <a:rPr lang="pt-BR" sz="2700" dirty="0"/>
              <a:t>pessoas jurídicas de direito público interno</a:t>
            </a:r>
            <a:r>
              <a:rPr lang="pt-BR" sz="2700" b="1" dirty="0"/>
              <a:t> são:</a:t>
            </a:r>
            <a:endParaRPr lang="pt-BR" sz="2700" dirty="0"/>
          </a:p>
          <a:p>
            <a:pPr lvl="2"/>
            <a:r>
              <a:rPr lang="pt-BR" sz="2500" dirty="0"/>
              <a:t>I - a União; </a:t>
            </a:r>
          </a:p>
          <a:p>
            <a:pPr lvl="2"/>
            <a:r>
              <a:rPr lang="pt-BR" sz="2500" dirty="0"/>
              <a:t>II - os Estados, o Distrito Federal e os Territórios; </a:t>
            </a:r>
          </a:p>
          <a:p>
            <a:pPr lvl="2"/>
            <a:r>
              <a:rPr lang="pt-BR" sz="2500" dirty="0"/>
              <a:t>III - os Municípios; </a:t>
            </a:r>
          </a:p>
          <a:p>
            <a:pPr lvl="2"/>
            <a:r>
              <a:rPr lang="pt-BR" sz="2500" dirty="0"/>
              <a:t>IV - as autarquias, inclusive as associações públicas; </a:t>
            </a:r>
          </a:p>
          <a:p>
            <a:pPr lvl="2"/>
            <a:r>
              <a:rPr lang="pt-BR" sz="2500" dirty="0"/>
              <a:t>V - as demais entidades de caráter público, criadas por lei. </a:t>
            </a:r>
          </a:p>
          <a:p>
            <a:pPr marL="0" indent="0">
              <a:lnSpc>
                <a:spcPct val="90000"/>
              </a:lnSpc>
              <a:buNone/>
            </a:pPr>
            <a:endParaRPr lang="pt-BR" sz="2400" dirty="0"/>
          </a:p>
          <a:p>
            <a:pPr marL="0" indent="0">
              <a:lnSpc>
                <a:spcPct val="90000"/>
              </a:lnSpc>
              <a:buNone/>
            </a:pPr>
            <a:endParaRPr lang="pt-BR" sz="2400" dirty="0"/>
          </a:p>
        </p:txBody>
      </p:sp>
    </p:spTree>
    <p:extLst>
      <p:ext uri="{BB962C8B-B14F-4D97-AF65-F5344CB8AC3E}">
        <p14:creationId xmlns:p14="http://schemas.microsoft.com/office/powerpoint/2010/main" val="329258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C6B2C5-71B7-4537-9A4C-6DC4B4BDEB52}"/>
              </a:ext>
            </a:extLst>
          </p:cNvPr>
          <p:cNvSpPr>
            <a:spLocks noGrp="1"/>
          </p:cNvSpPr>
          <p:nvPr>
            <p:ph type="title"/>
          </p:nvPr>
        </p:nvSpPr>
        <p:spPr/>
        <p:txBody>
          <a:bodyPr vert="horz" lIns="91440" tIns="45720" rIns="91440" bIns="45720" rtlCol="0" anchor="b">
            <a:normAutofit/>
          </a:bodyPr>
          <a:lstStyle/>
          <a:p>
            <a:r>
              <a:rPr lang="en-US" sz="4800" dirty="0" smtClean="0"/>
              <a:t>O </a:t>
            </a:r>
            <a:r>
              <a:rPr lang="en-US" sz="4800" dirty="0" err="1" smtClean="0"/>
              <a:t>Decreto</a:t>
            </a:r>
            <a:r>
              <a:rPr lang="en-US" sz="4800" dirty="0" smtClean="0"/>
              <a:t> 10.278/2020</a:t>
            </a:r>
            <a:endParaRPr lang="en-US" sz="7200" b="0" i="0" kern="1200" dirty="0">
              <a:solidFill>
                <a:schemeClr val="tx2"/>
              </a:solidFill>
              <a:latin typeface="+mj-lt"/>
              <a:ea typeface="+mj-ea"/>
              <a:cs typeface="+mj-cs"/>
            </a:endParaRPr>
          </a:p>
        </p:txBody>
      </p:sp>
      <p:sp>
        <p:nvSpPr>
          <p:cNvPr id="3" name="Espaço Reservado para Conteúdo 2"/>
          <p:cNvSpPr>
            <a:spLocks noGrp="1"/>
          </p:cNvSpPr>
          <p:nvPr>
            <p:ph idx="1"/>
          </p:nvPr>
        </p:nvSpPr>
        <p:spPr/>
        <p:txBody>
          <a:bodyPr>
            <a:normAutofit/>
          </a:bodyPr>
          <a:lstStyle/>
          <a:p>
            <a:pPr marL="0" indent="0">
              <a:lnSpc>
                <a:spcPct val="90000"/>
              </a:lnSpc>
              <a:buNone/>
            </a:pPr>
            <a:r>
              <a:rPr lang="pt-BR" sz="2400" dirty="0"/>
              <a:t>Art. 2º Aplica-se o disposto neste Decreto aos documentos físicos digitalizados que sejam produzidos: </a:t>
            </a:r>
          </a:p>
          <a:p>
            <a:pPr marL="0" indent="0">
              <a:lnSpc>
                <a:spcPct val="90000"/>
              </a:lnSpc>
              <a:buNone/>
            </a:pPr>
            <a:r>
              <a:rPr lang="pt-BR" sz="2400" dirty="0" smtClean="0"/>
              <a:t>II </a:t>
            </a:r>
            <a:r>
              <a:rPr lang="pt-BR" sz="2400" dirty="0"/>
              <a:t>- por pessoas jurídicas de direito privado ou por pessoas naturais para comprovação perante:</a:t>
            </a:r>
          </a:p>
          <a:p>
            <a:pPr marL="446088" indent="0">
              <a:lnSpc>
                <a:spcPct val="90000"/>
              </a:lnSpc>
              <a:buNone/>
            </a:pPr>
            <a:r>
              <a:rPr lang="pt-BR" sz="2400" dirty="0" smtClean="0"/>
              <a:t>a)	pessoas jurídicas de direito público interno; ou</a:t>
            </a:r>
          </a:p>
          <a:p>
            <a:pPr marL="446088" indent="0">
              <a:lnSpc>
                <a:spcPct val="90000"/>
              </a:lnSpc>
              <a:buNone/>
            </a:pPr>
            <a:r>
              <a:rPr lang="pt-BR" sz="2400" dirty="0" smtClean="0"/>
              <a:t>b</a:t>
            </a:r>
            <a:r>
              <a:rPr lang="pt-BR" sz="2400" dirty="0"/>
              <a:t>)	outras pessoas jurídicas de direito privado ou outras pessoas naturais.</a:t>
            </a:r>
            <a:endParaRPr lang="pt-BR" sz="2400" dirty="0"/>
          </a:p>
        </p:txBody>
      </p:sp>
    </p:spTree>
    <p:extLst>
      <p:ext uri="{BB962C8B-B14F-4D97-AF65-F5344CB8AC3E}">
        <p14:creationId xmlns:p14="http://schemas.microsoft.com/office/powerpoint/2010/main" val="40693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C6B2C5-71B7-4537-9A4C-6DC4B4BDEB52}"/>
              </a:ext>
            </a:extLst>
          </p:cNvPr>
          <p:cNvSpPr>
            <a:spLocks noGrp="1"/>
          </p:cNvSpPr>
          <p:nvPr>
            <p:ph type="title"/>
          </p:nvPr>
        </p:nvSpPr>
        <p:spPr/>
        <p:txBody>
          <a:bodyPr vert="horz" lIns="91440" tIns="45720" rIns="91440" bIns="45720" rtlCol="0" anchor="b">
            <a:normAutofit/>
          </a:bodyPr>
          <a:lstStyle/>
          <a:p>
            <a:r>
              <a:rPr lang="en-US" sz="4800" dirty="0" smtClean="0"/>
              <a:t>O </a:t>
            </a:r>
            <a:r>
              <a:rPr lang="en-US" sz="4800" dirty="0" err="1" smtClean="0"/>
              <a:t>Decreto</a:t>
            </a:r>
            <a:r>
              <a:rPr lang="en-US" sz="4800" dirty="0" smtClean="0"/>
              <a:t> 10.278/2020</a:t>
            </a:r>
            <a:endParaRPr lang="en-US" sz="7200" b="0" i="0" kern="1200" dirty="0">
              <a:solidFill>
                <a:schemeClr val="tx2"/>
              </a:solidFill>
              <a:latin typeface="+mj-lt"/>
              <a:ea typeface="+mj-ea"/>
              <a:cs typeface="+mj-cs"/>
            </a:endParaRPr>
          </a:p>
        </p:txBody>
      </p:sp>
      <p:sp>
        <p:nvSpPr>
          <p:cNvPr id="3" name="Espaço Reservado para Conteúdo 2"/>
          <p:cNvSpPr>
            <a:spLocks noGrp="1"/>
          </p:cNvSpPr>
          <p:nvPr>
            <p:ph idx="1"/>
          </p:nvPr>
        </p:nvSpPr>
        <p:spPr/>
        <p:txBody>
          <a:bodyPr>
            <a:noAutofit/>
          </a:bodyPr>
          <a:lstStyle/>
          <a:p>
            <a:pPr marL="0" indent="0">
              <a:lnSpc>
                <a:spcPct val="90000"/>
              </a:lnSpc>
              <a:buNone/>
            </a:pPr>
            <a:r>
              <a:rPr lang="pt-BR" sz="1800" dirty="0" smtClean="0"/>
              <a:t>II </a:t>
            </a:r>
            <a:r>
              <a:rPr lang="pt-BR" sz="1800" dirty="0"/>
              <a:t>- por pessoas jurídicas de direito privado ou por pessoas naturais para comprovação perante:</a:t>
            </a:r>
          </a:p>
          <a:p>
            <a:pPr marL="1303338" lvl="1" indent="-457200">
              <a:lnSpc>
                <a:spcPct val="90000"/>
              </a:lnSpc>
              <a:buAutoNum type="alphaLcParenR" startAt="2"/>
            </a:pPr>
            <a:r>
              <a:rPr lang="pt-BR" dirty="0" smtClean="0"/>
              <a:t>outras </a:t>
            </a:r>
            <a:r>
              <a:rPr lang="pt-BR" dirty="0"/>
              <a:t>pessoas jurídicas de direito privado ou outras pessoas naturais</a:t>
            </a:r>
            <a:r>
              <a:rPr lang="pt-BR" dirty="0" smtClean="0"/>
              <a:t>.</a:t>
            </a:r>
          </a:p>
          <a:p>
            <a:pPr lvl="1"/>
            <a:r>
              <a:rPr lang="pt-BR" dirty="0"/>
              <a:t>Da mesma forma, o Art. 44 da </a:t>
            </a:r>
            <a:r>
              <a:rPr lang="pt-BR" b="1" dirty="0"/>
              <a:t>Lei n</a:t>
            </a:r>
            <a:r>
              <a:rPr lang="pt-BR" b="1" baseline="30000" dirty="0"/>
              <a:t>o </a:t>
            </a:r>
            <a:r>
              <a:rPr lang="pt-BR" b="1" dirty="0"/>
              <a:t>10.406/2002 define que </a:t>
            </a:r>
            <a:r>
              <a:rPr lang="pt-BR" dirty="0"/>
              <a:t>são pessoas jurídicas de Direito Privado</a:t>
            </a:r>
            <a:r>
              <a:rPr lang="pt-BR" b="1" dirty="0"/>
              <a:t>:</a:t>
            </a:r>
            <a:endParaRPr lang="pt-BR" dirty="0"/>
          </a:p>
          <a:p>
            <a:pPr lvl="1"/>
            <a:r>
              <a:rPr lang="pt-BR" dirty="0"/>
              <a:t>I - as associações; </a:t>
            </a:r>
          </a:p>
          <a:p>
            <a:pPr lvl="1"/>
            <a:r>
              <a:rPr lang="pt-BR" dirty="0"/>
              <a:t>II - as sociedades; </a:t>
            </a:r>
          </a:p>
          <a:p>
            <a:pPr lvl="1"/>
            <a:r>
              <a:rPr lang="pt-BR" dirty="0"/>
              <a:t>III - as fundações; </a:t>
            </a:r>
          </a:p>
          <a:p>
            <a:pPr lvl="1"/>
            <a:r>
              <a:rPr lang="pt-BR" dirty="0"/>
              <a:t>IV - as organizações religiosas;</a:t>
            </a:r>
          </a:p>
          <a:p>
            <a:pPr lvl="1"/>
            <a:r>
              <a:rPr lang="pt-BR" dirty="0"/>
              <a:t>V - os partidos políticos; e</a:t>
            </a:r>
          </a:p>
          <a:p>
            <a:pPr lvl="1"/>
            <a:r>
              <a:rPr lang="pt-BR" dirty="0"/>
              <a:t>VI - as empresas individuais de responsabilidade limitada (BRASIL, 2002).</a:t>
            </a:r>
          </a:p>
          <a:p>
            <a:pPr marL="1303338" lvl="1" indent="-457200">
              <a:lnSpc>
                <a:spcPct val="90000"/>
              </a:lnSpc>
              <a:buAutoNum type="alphaLcParenR" startAt="2"/>
            </a:pPr>
            <a:endParaRPr lang="pt-BR" sz="1600" dirty="0"/>
          </a:p>
        </p:txBody>
      </p:sp>
    </p:spTree>
    <p:extLst>
      <p:ext uri="{BB962C8B-B14F-4D97-AF65-F5344CB8AC3E}">
        <p14:creationId xmlns:p14="http://schemas.microsoft.com/office/powerpoint/2010/main" val="259587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C6B2C5-71B7-4537-9A4C-6DC4B4BDEB52}"/>
              </a:ext>
            </a:extLst>
          </p:cNvPr>
          <p:cNvSpPr>
            <a:spLocks noGrp="1"/>
          </p:cNvSpPr>
          <p:nvPr>
            <p:ph type="title"/>
          </p:nvPr>
        </p:nvSpPr>
        <p:spPr/>
        <p:txBody>
          <a:bodyPr vert="horz" lIns="91440" tIns="45720" rIns="91440" bIns="45720" rtlCol="0" anchor="b">
            <a:normAutofit/>
          </a:bodyPr>
          <a:lstStyle/>
          <a:p>
            <a:r>
              <a:rPr lang="en-US" sz="4800" dirty="0" smtClean="0"/>
              <a:t>O </a:t>
            </a:r>
            <a:r>
              <a:rPr lang="en-US" sz="4800" dirty="0" err="1" smtClean="0"/>
              <a:t>Decreto</a:t>
            </a:r>
            <a:r>
              <a:rPr lang="en-US" sz="4800" dirty="0" smtClean="0"/>
              <a:t> 10.278/2020</a:t>
            </a:r>
            <a:endParaRPr lang="en-US" sz="7200" b="0" i="0" kern="1200" dirty="0">
              <a:solidFill>
                <a:schemeClr val="tx2"/>
              </a:solidFill>
              <a:latin typeface="+mj-lt"/>
              <a:ea typeface="+mj-ea"/>
              <a:cs typeface="+mj-cs"/>
            </a:endParaRPr>
          </a:p>
        </p:txBody>
      </p:sp>
      <p:sp>
        <p:nvSpPr>
          <p:cNvPr id="3" name="Espaço Reservado para Conteúdo 2"/>
          <p:cNvSpPr>
            <a:spLocks noGrp="1"/>
          </p:cNvSpPr>
          <p:nvPr>
            <p:ph idx="1"/>
          </p:nvPr>
        </p:nvSpPr>
        <p:spPr>
          <a:xfrm>
            <a:off x="1103312" y="2052918"/>
            <a:ext cx="8946541" cy="4470712"/>
          </a:xfrm>
        </p:spPr>
        <p:txBody>
          <a:bodyPr>
            <a:normAutofit fontScale="70000" lnSpcReduction="20000"/>
          </a:bodyPr>
          <a:lstStyle/>
          <a:p>
            <a:pPr marL="0" indent="0" algn="just">
              <a:buNone/>
            </a:pPr>
            <a:r>
              <a:rPr lang="pt-BR" sz="2400" dirty="0"/>
              <a:t> </a:t>
            </a:r>
            <a:r>
              <a:rPr lang="pt-BR" sz="3400" dirty="0" smtClean="0">
                <a:latin typeface="+mn-lt"/>
              </a:rPr>
              <a:t>Regras </a:t>
            </a:r>
            <a:r>
              <a:rPr lang="pt-BR" sz="3400" dirty="0">
                <a:latin typeface="+mn-lt"/>
              </a:rPr>
              <a:t>gerais de digitalização</a:t>
            </a:r>
          </a:p>
          <a:p>
            <a:pPr marL="0" indent="0" algn="just">
              <a:buNone/>
            </a:pPr>
            <a:r>
              <a:rPr lang="pt-BR" sz="3400" dirty="0">
                <a:latin typeface="+mn-lt"/>
              </a:rPr>
              <a:t>     Art. 4º Os procedimentos e as tecnologias utilizados na digitalização de documentos físicos devem assegurar:</a:t>
            </a:r>
          </a:p>
          <a:p>
            <a:pPr marL="0" indent="0" algn="just">
              <a:buNone/>
            </a:pPr>
            <a:r>
              <a:rPr lang="pt-BR" sz="3400" dirty="0">
                <a:latin typeface="+mn-lt"/>
              </a:rPr>
              <a:t>  </a:t>
            </a:r>
            <a:r>
              <a:rPr lang="pt-BR" sz="3400" dirty="0" smtClean="0">
                <a:latin typeface="+mn-lt"/>
              </a:rPr>
              <a:t>I </a:t>
            </a:r>
            <a:r>
              <a:rPr lang="pt-BR" sz="3400" dirty="0">
                <a:latin typeface="+mn-lt"/>
              </a:rPr>
              <a:t>- a integridade e a confiabilidade do documento digitalizado;</a:t>
            </a:r>
            <a:br>
              <a:rPr lang="pt-BR" sz="3400" dirty="0">
                <a:latin typeface="+mn-lt"/>
              </a:rPr>
            </a:br>
            <a:r>
              <a:rPr lang="pt-BR" sz="3400" dirty="0">
                <a:latin typeface="+mn-lt"/>
              </a:rPr>
              <a:t> </a:t>
            </a:r>
            <a:r>
              <a:rPr lang="pt-BR" sz="3400" dirty="0" smtClean="0">
                <a:latin typeface="+mn-lt"/>
              </a:rPr>
              <a:t>II </a:t>
            </a:r>
            <a:r>
              <a:rPr lang="pt-BR" sz="3400" dirty="0">
                <a:latin typeface="+mn-lt"/>
              </a:rPr>
              <a:t>- a rastreabilidade e a </a:t>
            </a:r>
            <a:r>
              <a:rPr lang="pt-BR" sz="3400" dirty="0" err="1">
                <a:latin typeface="+mn-lt"/>
              </a:rPr>
              <a:t>auditabilidade</a:t>
            </a:r>
            <a:r>
              <a:rPr lang="pt-BR" sz="3400" dirty="0">
                <a:latin typeface="+mn-lt"/>
              </a:rPr>
              <a:t> dos </a:t>
            </a:r>
            <a:r>
              <a:rPr lang="pt-BR" sz="3400" dirty="0" smtClean="0">
                <a:latin typeface="+mn-lt"/>
              </a:rPr>
              <a:t>procedimentos empregados;</a:t>
            </a:r>
          </a:p>
          <a:p>
            <a:pPr marL="0" indent="0" algn="just">
              <a:buNone/>
            </a:pPr>
            <a:r>
              <a:rPr lang="pt-BR" sz="3400" dirty="0" smtClean="0">
                <a:latin typeface="+mn-lt"/>
              </a:rPr>
              <a:t>    III </a:t>
            </a:r>
            <a:r>
              <a:rPr lang="pt-BR" sz="3400" dirty="0">
                <a:latin typeface="+mn-lt"/>
              </a:rPr>
              <a:t>- o emprego dos padrões técnicos de digitalização para garantir a qualidade da imagem, da legibilidade e do uso do documento digitalizado;</a:t>
            </a:r>
            <a:br>
              <a:rPr lang="pt-BR" sz="3400" dirty="0">
                <a:latin typeface="+mn-lt"/>
              </a:rPr>
            </a:br>
            <a:r>
              <a:rPr lang="pt-BR" sz="3400" dirty="0" smtClean="0">
                <a:latin typeface="+mn-lt"/>
              </a:rPr>
              <a:t>   IV - </a:t>
            </a:r>
            <a:r>
              <a:rPr lang="pt-BR" sz="3400" dirty="0">
                <a:latin typeface="+mn-lt"/>
              </a:rPr>
              <a:t>a confidencialidade, quando aplicável; e</a:t>
            </a:r>
            <a:br>
              <a:rPr lang="pt-BR" sz="3400" dirty="0">
                <a:latin typeface="+mn-lt"/>
              </a:rPr>
            </a:br>
            <a:r>
              <a:rPr lang="pt-BR" sz="3400" dirty="0">
                <a:latin typeface="+mn-lt"/>
              </a:rPr>
              <a:t>   </a:t>
            </a:r>
            <a:r>
              <a:rPr lang="pt-BR" sz="3400" dirty="0" smtClean="0">
                <a:latin typeface="+mn-lt"/>
              </a:rPr>
              <a:t>V </a:t>
            </a:r>
            <a:r>
              <a:rPr lang="pt-BR" sz="3400" dirty="0">
                <a:latin typeface="+mn-lt"/>
              </a:rPr>
              <a:t>- a interoperabilidade entre sistemas informatizados.</a:t>
            </a:r>
            <a:endParaRPr lang="pt-BR" sz="2400" dirty="0">
              <a:latin typeface="+mn-lt"/>
            </a:endParaRPr>
          </a:p>
          <a:p>
            <a:pPr marL="0" indent="0">
              <a:buNone/>
            </a:pPr>
            <a:r>
              <a:rPr lang="pt-BR" sz="2400" dirty="0"/>
              <a:t>    </a:t>
            </a:r>
          </a:p>
          <a:p>
            <a:pPr marL="0" indent="0">
              <a:lnSpc>
                <a:spcPct val="90000"/>
              </a:lnSpc>
              <a:buNone/>
            </a:pPr>
            <a:endParaRPr lang="pt-BR" sz="2400" dirty="0"/>
          </a:p>
        </p:txBody>
      </p:sp>
    </p:spTree>
    <p:extLst>
      <p:ext uri="{BB962C8B-B14F-4D97-AF65-F5344CB8AC3E}">
        <p14:creationId xmlns:p14="http://schemas.microsoft.com/office/powerpoint/2010/main" val="2785862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C6B2C5-71B7-4537-9A4C-6DC4B4BDEB52}"/>
              </a:ext>
            </a:extLst>
          </p:cNvPr>
          <p:cNvSpPr>
            <a:spLocks noGrp="1"/>
          </p:cNvSpPr>
          <p:nvPr>
            <p:ph type="title"/>
          </p:nvPr>
        </p:nvSpPr>
        <p:spPr/>
        <p:txBody>
          <a:bodyPr vert="horz" lIns="91440" tIns="45720" rIns="91440" bIns="45720" rtlCol="0" anchor="b">
            <a:normAutofit/>
          </a:bodyPr>
          <a:lstStyle/>
          <a:p>
            <a:r>
              <a:rPr lang="en-US" sz="4800" dirty="0" smtClean="0"/>
              <a:t>O </a:t>
            </a:r>
            <a:r>
              <a:rPr lang="en-US" sz="4800" dirty="0" err="1" smtClean="0"/>
              <a:t>Decreto</a:t>
            </a:r>
            <a:r>
              <a:rPr lang="en-US" sz="4800" dirty="0" smtClean="0"/>
              <a:t> 10.278/2020</a:t>
            </a:r>
            <a:endParaRPr lang="en-US" sz="7200" b="0" i="0" kern="1200" dirty="0">
              <a:solidFill>
                <a:schemeClr val="tx2"/>
              </a:solidFill>
              <a:latin typeface="+mj-lt"/>
              <a:ea typeface="+mj-ea"/>
              <a:cs typeface="+mj-cs"/>
            </a:endParaRPr>
          </a:p>
        </p:txBody>
      </p:sp>
      <p:sp>
        <p:nvSpPr>
          <p:cNvPr id="3" name="Espaço Reservado para Conteúdo 2"/>
          <p:cNvSpPr>
            <a:spLocks noGrp="1"/>
          </p:cNvSpPr>
          <p:nvPr>
            <p:ph idx="1"/>
          </p:nvPr>
        </p:nvSpPr>
        <p:spPr>
          <a:xfrm>
            <a:off x="1103312" y="2052918"/>
            <a:ext cx="8946541" cy="4470712"/>
          </a:xfrm>
        </p:spPr>
        <p:txBody>
          <a:bodyPr>
            <a:noAutofit/>
          </a:bodyPr>
          <a:lstStyle/>
          <a:p>
            <a:pPr marL="0" indent="0" algn="just">
              <a:buNone/>
            </a:pPr>
            <a:r>
              <a:rPr lang="pt-BR" dirty="0">
                <a:latin typeface="+mn-lt"/>
              </a:rPr>
              <a:t> </a:t>
            </a:r>
            <a:r>
              <a:rPr lang="pt-BR" b="1" dirty="0">
                <a:latin typeface="+mn-lt"/>
              </a:rPr>
              <a:t>Requisitos na digitalização que envolva entidades públicas</a:t>
            </a:r>
            <a:endParaRPr lang="pt-BR" dirty="0">
              <a:latin typeface="+mn-lt"/>
            </a:endParaRPr>
          </a:p>
          <a:p>
            <a:pPr marL="0" indent="0" algn="just">
              <a:buNone/>
            </a:pPr>
            <a:r>
              <a:rPr lang="pt-BR" dirty="0">
                <a:latin typeface="+mn-lt"/>
              </a:rPr>
              <a:t>     Art. 5º O documento digitalizado destinado a se equiparar a documento físico para todos os efeitos legais e para a comprovação de qualquer ato perante pessoa jurídica de direito público interno deverá:</a:t>
            </a:r>
          </a:p>
          <a:p>
            <a:pPr marL="0" indent="0" algn="just">
              <a:buNone/>
            </a:pPr>
            <a:r>
              <a:rPr lang="pt-BR" dirty="0">
                <a:latin typeface="+mn-lt"/>
              </a:rPr>
              <a:t>  </a:t>
            </a:r>
            <a:r>
              <a:rPr lang="pt-BR" dirty="0" smtClean="0">
                <a:latin typeface="+mn-lt"/>
              </a:rPr>
              <a:t>I </a:t>
            </a:r>
            <a:r>
              <a:rPr lang="pt-BR" dirty="0">
                <a:latin typeface="+mn-lt"/>
              </a:rPr>
              <a:t>- ser assinado digitalmente com certificação digital no padrão da Infraestrutura de Chaves Públicas Brasileira - ICP-Brasil, de modo a garantir a </a:t>
            </a:r>
            <a:r>
              <a:rPr lang="pt-BR" b="1" dirty="0">
                <a:latin typeface="+mn-lt"/>
              </a:rPr>
              <a:t>autoria da digitalização </a:t>
            </a:r>
            <a:r>
              <a:rPr lang="pt-BR" dirty="0">
                <a:latin typeface="+mn-lt"/>
              </a:rPr>
              <a:t>e a integridade do documento e de seus </a:t>
            </a:r>
            <a:r>
              <a:rPr lang="pt-BR" dirty="0" err="1">
                <a:latin typeface="+mn-lt"/>
              </a:rPr>
              <a:t>metadados</a:t>
            </a:r>
            <a:r>
              <a:rPr lang="pt-BR" dirty="0">
                <a:latin typeface="+mn-lt"/>
              </a:rPr>
              <a:t>;</a:t>
            </a:r>
            <a:br>
              <a:rPr lang="pt-BR" dirty="0">
                <a:latin typeface="+mn-lt"/>
              </a:rPr>
            </a:br>
            <a:r>
              <a:rPr lang="pt-BR" dirty="0">
                <a:latin typeface="+mn-lt"/>
              </a:rPr>
              <a:t>   </a:t>
            </a:r>
            <a:r>
              <a:rPr lang="pt-BR" dirty="0" smtClean="0">
                <a:latin typeface="+mn-lt"/>
              </a:rPr>
              <a:t>II </a:t>
            </a:r>
            <a:r>
              <a:rPr lang="pt-BR" dirty="0">
                <a:latin typeface="+mn-lt"/>
              </a:rPr>
              <a:t>- seguir os padrões técnicos mínimos previstos no </a:t>
            </a:r>
            <a:r>
              <a:rPr lang="pt-BR" dirty="0" smtClean="0">
                <a:latin typeface="+mn-lt"/>
              </a:rPr>
              <a:t>Anexo  </a:t>
            </a:r>
            <a:r>
              <a:rPr lang="pt-BR" dirty="0">
                <a:latin typeface="+mn-lt"/>
              </a:rPr>
              <a:t>I</a:t>
            </a:r>
            <a:r>
              <a:rPr lang="pt-BR" dirty="0" smtClean="0">
                <a:latin typeface="+mn-lt"/>
              </a:rPr>
              <a:t>;</a:t>
            </a:r>
          </a:p>
          <a:p>
            <a:pPr marL="0" indent="0" algn="just">
              <a:buNone/>
            </a:pPr>
            <a:r>
              <a:rPr lang="pt-BR" dirty="0">
                <a:latin typeface="+mn-lt"/>
              </a:rPr>
              <a:t>   </a:t>
            </a:r>
            <a:r>
              <a:rPr lang="pt-BR" dirty="0" smtClean="0">
                <a:latin typeface="+mn-lt"/>
              </a:rPr>
              <a:t>III </a:t>
            </a:r>
            <a:r>
              <a:rPr lang="pt-BR" dirty="0">
                <a:latin typeface="+mn-lt"/>
              </a:rPr>
              <a:t>- conter, no mínimo, os </a:t>
            </a:r>
            <a:r>
              <a:rPr lang="pt-BR" dirty="0" err="1">
                <a:latin typeface="+mn-lt"/>
              </a:rPr>
              <a:t>metadados</a:t>
            </a:r>
            <a:r>
              <a:rPr lang="pt-BR" dirty="0">
                <a:latin typeface="+mn-lt"/>
              </a:rPr>
              <a:t> especificados no Anexo II</a:t>
            </a:r>
            <a:r>
              <a:rPr lang="pt-BR" dirty="0" smtClean="0">
                <a:latin typeface="+mn-lt"/>
              </a:rPr>
              <a:t>.</a:t>
            </a:r>
            <a:endParaRPr lang="pt-BR" dirty="0">
              <a:latin typeface="+mn-lt"/>
            </a:endParaRPr>
          </a:p>
        </p:txBody>
      </p:sp>
    </p:spTree>
    <p:extLst>
      <p:ext uri="{BB962C8B-B14F-4D97-AF65-F5344CB8AC3E}">
        <p14:creationId xmlns:p14="http://schemas.microsoft.com/office/powerpoint/2010/main" val="13739629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580</TotalTime>
  <Words>1025</Words>
  <Application>Microsoft Office PowerPoint</Application>
  <PresentationFormat>Personalizar</PresentationFormat>
  <Paragraphs>87</Paragraphs>
  <Slides>20</Slides>
  <Notes>0</Notes>
  <HiddenSlides>0</HiddenSlides>
  <MMClips>0</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Íon</vt:lpstr>
      <vt:lpstr>Decreto 10.278/2020</vt:lpstr>
      <vt:lpstr>Contextualização</vt:lpstr>
      <vt:lpstr>Contextualização</vt:lpstr>
      <vt:lpstr>O Decreto 10.278/2020</vt:lpstr>
      <vt:lpstr>O Decreto 10.278/2020</vt:lpstr>
      <vt:lpstr>O Decreto 10.278/2020</vt:lpstr>
      <vt:lpstr>O Decreto 10.278/2020</vt:lpstr>
      <vt:lpstr>O Decreto 10.278/2020</vt:lpstr>
      <vt:lpstr>O Decreto 10.278/2020</vt:lpstr>
      <vt:lpstr>O Decreto 10.278/2020</vt:lpstr>
      <vt:lpstr>O Decreto 10.278/2020</vt:lpstr>
      <vt:lpstr>O Decreto 10.278/2020</vt:lpstr>
      <vt:lpstr>O Decreto 10.278/2020</vt:lpstr>
      <vt:lpstr>Apresentação do PowerPoint</vt:lpstr>
      <vt:lpstr>Apresentação do PowerPoint</vt:lpstr>
      <vt:lpstr>Apresentação do PowerPoint</vt:lpstr>
      <vt:lpstr>Apresentação do PowerPoint</vt:lpstr>
      <vt:lpstr>Apresentação do PowerPoint</vt:lpstr>
      <vt:lpstr>Apresentação do PowerPoint</vt:lpstr>
      <vt:lpstr>Referências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Digitalização para substituição</dc:title>
  <dc:creator>Cintia Chagas</dc:creator>
  <cp:lastModifiedBy>Fabio</cp:lastModifiedBy>
  <cp:revision>9</cp:revision>
  <dcterms:created xsi:type="dcterms:W3CDTF">2022-04-27T01:35:05Z</dcterms:created>
  <dcterms:modified xsi:type="dcterms:W3CDTF">2022-05-13T18:56:46Z</dcterms:modified>
</cp:coreProperties>
</file>